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16"/>
  </p:notesMasterIdLst>
  <p:sldIdLst>
    <p:sldId id="327" r:id="rId2"/>
    <p:sldId id="328" r:id="rId3"/>
    <p:sldId id="329" r:id="rId4"/>
    <p:sldId id="331" r:id="rId5"/>
    <p:sldId id="332" r:id="rId6"/>
    <p:sldId id="333" r:id="rId7"/>
    <p:sldId id="335" r:id="rId8"/>
    <p:sldId id="334" r:id="rId9"/>
    <p:sldId id="336" r:id="rId10"/>
    <p:sldId id="323" r:id="rId11"/>
    <p:sldId id="337" r:id="rId12"/>
    <p:sldId id="324" r:id="rId13"/>
    <p:sldId id="269" r:id="rId14"/>
    <p:sldId id="33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BA85"/>
    <a:srgbClr val="031A72"/>
    <a:srgbClr val="F7F6F5"/>
    <a:srgbClr val="F9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28" autoAdjust="0"/>
    <p:restoredTop sz="60126" autoAdjust="0"/>
  </p:normalViewPr>
  <p:slideViewPr>
    <p:cSldViewPr snapToGrid="0" snapToObjects="1">
      <p:cViewPr varScale="1">
        <p:scale>
          <a:sx n="37" d="100"/>
          <a:sy n="37" d="100"/>
        </p:scale>
        <p:origin x="13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3E4D7-45E5-4966-8EA7-DA93E5294759}"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C1F65-72B9-4C0A-B716-0D35802DCE40}" type="slidenum">
              <a:rPr lang="en-US" smtClean="0"/>
              <a:t>‹#›</a:t>
            </a:fld>
            <a:endParaRPr lang="en-US"/>
          </a:p>
        </p:txBody>
      </p:sp>
    </p:spTree>
    <p:extLst>
      <p:ext uri="{BB962C8B-B14F-4D97-AF65-F5344CB8AC3E}">
        <p14:creationId xmlns:p14="http://schemas.microsoft.com/office/powerpoint/2010/main" val="329255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touch on the organizational value of advocacy.  </a:t>
            </a:r>
          </a:p>
          <a:p>
            <a:r>
              <a:rPr lang="en-US" dirty="0"/>
              <a:t>It provides us an additional value proposition.  For the member who can’t attend events, it provides something for us to talk about at renewal time.  By being the voice for business and providing our members with information about the policy proposals that could impact their business, we create value for our members.</a:t>
            </a:r>
          </a:p>
          <a:p>
            <a:endParaRPr lang="en-US" dirty="0"/>
          </a:p>
          <a:p>
            <a:r>
              <a:rPr lang="en-US" dirty="0"/>
              <a:t>This is especially true for our members who are contributing more to the Chamber. In the Chamber industry, we have found that larger businesses often care more about community impact than direct ROI.  They want to contribute to advocacy focused organizations.</a:t>
            </a:r>
          </a:p>
          <a:p>
            <a:endParaRPr lang="en-US" dirty="0"/>
          </a:p>
          <a:p>
            <a:r>
              <a:rPr lang="en-US" dirty="0"/>
              <a:t>Finally, advocacy is one of the main reasons chambers exist. Businesses need their interests represented with elected officials and few can do it themselves.  If the Chamber of Commerce isn’t the voice for business, business has no voice.</a:t>
            </a:r>
          </a:p>
        </p:txBody>
      </p:sp>
      <p:sp>
        <p:nvSpPr>
          <p:cNvPr id="4" name="Slide Number Placeholder 3"/>
          <p:cNvSpPr>
            <a:spLocks noGrp="1"/>
          </p:cNvSpPr>
          <p:nvPr>
            <p:ph type="sldNum" sz="quarter" idx="5"/>
          </p:nvPr>
        </p:nvSpPr>
        <p:spPr/>
        <p:txBody>
          <a:bodyPr/>
          <a:lstStyle/>
          <a:p>
            <a:fld id="{FE1C1F65-72B9-4C0A-B716-0D35802DCE40}" type="slidenum">
              <a:rPr lang="en-US" smtClean="0"/>
              <a:t>2</a:t>
            </a:fld>
            <a:endParaRPr lang="en-US"/>
          </a:p>
        </p:txBody>
      </p:sp>
    </p:spTree>
    <p:extLst>
      <p:ext uri="{BB962C8B-B14F-4D97-AF65-F5344CB8AC3E}">
        <p14:creationId xmlns:p14="http://schemas.microsoft.com/office/powerpoint/2010/main" val="222121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three different ways that we could launch our advocacy program.  The first two I think are fairly self explanatory. I could try to do the whole thing myself.  But that would be very time intensive, and its not my expertise.  We could also hire an outside consultant to facilitate the whole process.  That would be cost prohibitive for us.</a:t>
            </a:r>
          </a:p>
          <a:p>
            <a:endParaRPr lang="en-US" dirty="0"/>
          </a:p>
          <a:p>
            <a:r>
              <a:rPr lang="en-US" dirty="0"/>
              <a:t>I want to tell you a little about the third idea.</a:t>
            </a:r>
          </a:p>
        </p:txBody>
      </p:sp>
      <p:sp>
        <p:nvSpPr>
          <p:cNvPr id="4" name="Slide Number Placeholder 3"/>
          <p:cNvSpPr>
            <a:spLocks noGrp="1"/>
          </p:cNvSpPr>
          <p:nvPr>
            <p:ph type="sldNum" sz="quarter" idx="5"/>
          </p:nvPr>
        </p:nvSpPr>
        <p:spPr/>
        <p:txBody>
          <a:bodyPr/>
          <a:lstStyle/>
          <a:p>
            <a:fld id="{FE1C1F65-72B9-4C0A-B716-0D35802DCE40}" type="slidenum">
              <a:rPr lang="en-US" smtClean="0"/>
              <a:t>11</a:t>
            </a:fld>
            <a:endParaRPr lang="en-US"/>
          </a:p>
        </p:txBody>
      </p:sp>
    </p:spTree>
    <p:extLst>
      <p:ext uri="{BB962C8B-B14F-4D97-AF65-F5344CB8AC3E}">
        <p14:creationId xmlns:p14="http://schemas.microsoft.com/office/powerpoint/2010/main" val="871760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Framework is an online training program for Chambers like ours that want to be more involved in public policy but lack either the capacity or the expertise to stand up a program on our own.  The program includes more than 25 individual lessons in modules built around creating a legislative agenda, monitoring legislation, creating public policy events and communicating with legislators.  To help us achieve that, we will be provided draft meeting agendas, draft emails, checklists, and templates.  Also, we will have group coaching sessions that we can participate in twice per month to help us if we get stuck.</a:t>
            </a:r>
          </a:p>
        </p:txBody>
      </p:sp>
      <p:sp>
        <p:nvSpPr>
          <p:cNvPr id="4" name="Slide Number Placeholder 3"/>
          <p:cNvSpPr>
            <a:spLocks noGrp="1"/>
          </p:cNvSpPr>
          <p:nvPr>
            <p:ph type="sldNum" sz="quarter" idx="5"/>
          </p:nvPr>
        </p:nvSpPr>
        <p:spPr/>
        <p:txBody>
          <a:bodyPr/>
          <a:lstStyle/>
          <a:p>
            <a:fld id="{FE1C1F65-72B9-4C0A-B716-0D35802DCE40}" type="slidenum">
              <a:rPr lang="en-US" smtClean="0"/>
              <a:t>12</a:t>
            </a:fld>
            <a:endParaRPr lang="en-US"/>
          </a:p>
        </p:txBody>
      </p:sp>
    </p:spTree>
    <p:extLst>
      <p:ext uri="{BB962C8B-B14F-4D97-AF65-F5344CB8AC3E}">
        <p14:creationId xmlns:p14="http://schemas.microsoft.com/office/powerpoint/2010/main" val="232206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Advocacy Framework is a product of a company called </a:t>
            </a:r>
            <a:r>
              <a:rPr lang="en-US" dirty="0" err="1"/>
              <a:t>Lumin</a:t>
            </a:r>
            <a:r>
              <a:rPr lang="en-US" dirty="0"/>
              <a:t> Strategies. We’ll  be working with Brian Francis, who owns </a:t>
            </a:r>
            <a:r>
              <a:rPr lang="en-US" dirty="0" err="1"/>
              <a:t>Lumin</a:t>
            </a:r>
            <a:r>
              <a:rPr lang="en-US" dirty="0"/>
              <a:t> and Sarah </a:t>
            </a:r>
            <a:r>
              <a:rPr lang="en-US" dirty="0" err="1"/>
              <a:t>Prencipe</a:t>
            </a:r>
            <a:r>
              <a:rPr lang="en-US" dirty="0"/>
              <a:t> (</a:t>
            </a:r>
            <a:r>
              <a:rPr lang="en-US" dirty="0" err="1"/>
              <a:t>Prence</a:t>
            </a:r>
            <a:r>
              <a:rPr lang="en-US" dirty="0"/>
              <a:t> a pee) who is an advocacy strategist with </a:t>
            </a:r>
            <a:r>
              <a:rPr lang="en-US" dirty="0" err="1"/>
              <a:t>Lumin</a:t>
            </a:r>
            <a:r>
              <a:rPr lang="en-US" dirty="0"/>
              <a:t>. </a:t>
            </a:r>
          </a:p>
          <a:p>
            <a:pPr marL="0" lvl="0" indent="0" algn="l" rtl="0">
              <a:spcBef>
                <a:spcPts val="0"/>
              </a:spcBef>
              <a:spcAft>
                <a:spcPts val="0"/>
              </a:spcAft>
              <a:buNone/>
            </a:pPr>
            <a:r>
              <a:rPr lang="en-US" dirty="0"/>
              <a:t>Between the two of them, they have 40 years government relations and public policy experience.  </a:t>
            </a:r>
            <a:r>
              <a:rPr lang="en-US" dirty="0" err="1"/>
              <a:t>Lumin</a:t>
            </a:r>
            <a:r>
              <a:rPr lang="en-US" dirty="0"/>
              <a:t> provides public policy consulting services to Chambers of Commerce. Brian previously served as VP of Public Policy Programs at the Charlotte Chamber of Commerce and </a:t>
            </a:r>
            <a:r>
              <a:rPr lang="en-US" dirty="0" err="1"/>
              <a:t>Lumin</a:t>
            </a:r>
            <a:r>
              <a:rPr lang="en-US" dirty="0"/>
              <a:t> currently consults with several Chambers to implement policy programs.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developed the Advocacy Framework training program as a way to take the expertise that they offer to their consulting clients and share it more broadly.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see, this program will cost either $500/month for a 12 month commitment or $5,000 if paid upfront.</a:t>
            </a:r>
          </a:p>
          <a:p>
            <a:endParaRPr lang="en-US" dirty="0"/>
          </a:p>
          <a:p>
            <a:r>
              <a:rPr lang="en-US" dirty="0"/>
              <a:t>There is an enrollment period.  We expect the next enrollment period to be </a:t>
            </a:r>
            <a:r>
              <a:rPr lang="en-US"/>
              <a:t>in January.</a:t>
            </a:r>
            <a:endParaRPr lang="en-US" dirty="0"/>
          </a:p>
        </p:txBody>
      </p:sp>
      <p:sp>
        <p:nvSpPr>
          <p:cNvPr id="4" name="Slide Number Placeholder 3"/>
          <p:cNvSpPr>
            <a:spLocks noGrp="1"/>
          </p:cNvSpPr>
          <p:nvPr>
            <p:ph type="sldNum" sz="quarter" idx="5"/>
          </p:nvPr>
        </p:nvSpPr>
        <p:spPr/>
        <p:txBody>
          <a:bodyPr/>
          <a:lstStyle/>
          <a:p>
            <a:fld id="{FE1C1F65-72B9-4C0A-B716-0D35802DCE40}" type="slidenum">
              <a:rPr lang="en-US" smtClean="0"/>
              <a:t>14</a:t>
            </a:fld>
            <a:endParaRPr lang="en-US"/>
          </a:p>
        </p:txBody>
      </p:sp>
    </p:spTree>
    <p:extLst>
      <p:ext uri="{BB962C8B-B14F-4D97-AF65-F5344CB8AC3E}">
        <p14:creationId xmlns:p14="http://schemas.microsoft.com/office/powerpoint/2010/main" val="149083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builds our brand and strengthens our position within the business community.  Chambers with advocacy programs have a stronger position within their community.</a:t>
            </a:r>
          </a:p>
          <a:p>
            <a:endParaRPr lang="en-US" dirty="0"/>
          </a:p>
          <a:p>
            <a:r>
              <a:rPr lang="en-US" dirty="0"/>
              <a:t>But ultimately, it is a need that must be met.  We can </a:t>
            </a:r>
          </a:p>
        </p:txBody>
      </p:sp>
      <p:sp>
        <p:nvSpPr>
          <p:cNvPr id="4" name="Slide Number Placeholder 3"/>
          <p:cNvSpPr>
            <a:spLocks noGrp="1"/>
          </p:cNvSpPr>
          <p:nvPr>
            <p:ph type="sldNum" sz="quarter" idx="5"/>
          </p:nvPr>
        </p:nvSpPr>
        <p:spPr/>
        <p:txBody>
          <a:bodyPr/>
          <a:lstStyle/>
          <a:p>
            <a:fld id="{FE1C1F65-72B9-4C0A-B716-0D35802DCE40}" type="slidenum">
              <a:rPr lang="en-US" smtClean="0"/>
              <a:t>3</a:t>
            </a:fld>
            <a:endParaRPr lang="en-US"/>
          </a:p>
        </p:txBody>
      </p:sp>
    </p:spTree>
    <p:extLst>
      <p:ext uri="{BB962C8B-B14F-4D97-AF65-F5344CB8AC3E}">
        <p14:creationId xmlns:p14="http://schemas.microsoft.com/office/powerpoint/2010/main" val="114324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become an advocating chamber?</a:t>
            </a:r>
          </a:p>
          <a:p>
            <a:endParaRPr lang="en-US" dirty="0"/>
          </a:p>
          <a:p>
            <a:r>
              <a:rPr lang="en-US" dirty="0"/>
              <a:t>First let’s get on the same page about what we are talking about.  Advocacy is about policy, not politics.  It is about working with our elected officials to educate them about how the decisions they make will impact the business community.  It isn’t endorsing candidates.  It isn’t getting involved with issues based on who supports them or who doesn’t.  It is about defining what is important to our members and what will impact their business, and then advocating on those issues.</a:t>
            </a:r>
          </a:p>
          <a:p>
            <a:endParaRPr lang="en-US" dirty="0"/>
          </a:p>
          <a:p>
            <a:endParaRPr lang="en-US" dirty="0"/>
          </a:p>
        </p:txBody>
      </p:sp>
      <p:sp>
        <p:nvSpPr>
          <p:cNvPr id="4" name="Slide Number Placeholder 3"/>
          <p:cNvSpPr>
            <a:spLocks noGrp="1"/>
          </p:cNvSpPr>
          <p:nvPr>
            <p:ph type="sldNum" sz="quarter" idx="5"/>
          </p:nvPr>
        </p:nvSpPr>
        <p:spPr/>
        <p:txBody>
          <a:bodyPr/>
          <a:lstStyle/>
          <a:p>
            <a:fld id="{FE1C1F65-72B9-4C0A-B716-0D35802DCE40}" type="slidenum">
              <a:rPr lang="en-US" smtClean="0"/>
              <a:t>4</a:t>
            </a:fld>
            <a:endParaRPr lang="en-US"/>
          </a:p>
        </p:txBody>
      </p:sp>
    </p:spTree>
    <p:extLst>
      <p:ext uri="{BB962C8B-B14F-4D97-AF65-F5344CB8AC3E}">
        <p14:creationId xmlns:p14="http://schemas.microsoft.com/office/powerpoint/2010/main" val="336826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commit to advocacy, the next step is building a team to identify the policies we want to promote.  It is crucial that the process be member driven and not staff driven.  It isn’t about what I want, its about what you, our volunteer leaders want.  We’ve listed the types of people who could be part of such a committee.</a:t>
            </a:r>
          </a:p>
          <a:p>
            <a:endParaRPr lang="en-US" dirty="0"/>
          </a:p>
        </p:txBody>
      </p:sp>
      <p:sp>
        <p:nvSpPr>
          <p:cNvPr id="4" name="Slide Number Placeholder 3"/>
          <p:cNvSpPr>
            <a:spLocks noGrp="1"/>
          </p:cNvSpPr>
          <p:nvPr>
            <p:ph type="sldNum" sz="quarter" idx="5"/>
          </p:nvPr>
        </p:nvSpPr>
        <p:spPr/>
        <p:txBody>
          <a:bodyPr/>
          <a:lstStyle/>
          <a:p>
            <a:fld id="{FE1C1F65-72B9-4C0A-B716-0D35802DCE40}" type="slidenum">
              <a:rPr lang="en-US" smtClean="0"/>
              <a:t>5</a:t>
            </a:fld>
            <a:endParaRPr lang="en-US"/>
          </a:p>
        </p:txBody>
      </p:sp>
    </p:spTree>
    <p:extLst>
      <p:ext uri="{BB962C8B-B14F-4D97-AF65-F5344CB8AC3E}">
        <p14:creationId xmlns:p14="http://schemas.microsoft.com/office/powerpoint/2010/main" val="38943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we identify issues?  As I mentioned, our members will lead this process.  We can do a survey to ask our general membership what their priorities are.  We can talk to the town and the county to see if they are seeking legislation that the business community supports.  We can look at what other chambers are focusing on.  This all leads to the creation of a legislative agenda and policy guiding principles.</a:t>
            </a:r>
          </a:p>
        </p:txBody>
      </p:sp>
      <p:sp>
        <p:nvSpPr>
          <p:cNvPr id="4" name="Slide Number Placeholder 3"/>
          <p:cNvSpPr>
            <a:spLocks noGrp="1"/>
          </p:cNvSpPr>
          <p:nvPr>
            <p:ph type="sldNum" sz="quarter" idx="5"/>
          </p:nvPr>
        </p:nvSpPr>
        <p:spPr/>
        <p:txBody>
          <a:bodyPr/>
          <a:lstStyle/>
          <a:p>
            <a:fld id="{FE1C1F65-72B9-4C0A-B716-0D35802DCE40}" type="slidenum">
              <a:rPr lang="en-US" smtClean="0"/>
              <a:t>6</a:t>
            </a:fld>
            <a:endParaRPr lang="en-US"/>
          </a:p>
        </p:txBody>
      </p:sp>
    </p:spTree>
    <p:extLst>
      <p:ext uri="{BB962C8B-B14F-4D97-AF65-F5344CB8AC3E}">
        <p14:creationId xmlns:p14="http://schemas.microsoft.com/office/powerpoint/2010/main" val="305450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an agenda, it gives us other opportunities for member engagement.  Chambers will put it on their website, which again builds their brand.  We could have a legislative breakfast, where we invite our legislators to talk to our members about our priorities.  We may meet with policy makers in small groups.  We might take a couple of members to Raleigh.  </a:t>
            </a:r>
          </a:p>
        </p:txBody>
      </p:sp>
      <p:sp>
        <p:nvSpPr>
          <p:cNvPr id="4" name="Slide Number Placeholder 3"/>
          <p:cNvSpPr>
            <a:spLocks noGrp="1"/>
          </p:cNvSpPr>
          <p:nvPr>
            <p:ph type="sldNum" sz="quarter" idx="5"/>
          </p:nvPr>
        </p:nvSpPr>
        <p:spPr/>
        <p:txBody>
          <a:bodyPr/>
          <a:lstStyle/>
          <a:p>
            <a:fld id="{FE1C1F65-72B9-4C0A-B716-0D35802DCE40}" type="slidenum">
              <a:rPr lang="en-US" smtClean="0"/>
              <a:t>7</a:t>
            </a:fld>
            <a:endParaRPr lang="en-US"/>
          </a:p>
        </p:txBody>
      </p:sp>
    </p:spTree>
    <p:extLst>
      <p:ext uri="{BB962C8B-B14F-4D97-AF65-F5344CB8AC3E}">
        <p14:creationId xmlns:p14="http://schemas.microsoft.com/office/powerpoint/2010/main" val="83365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report back.  Our board will get regular updates.  We can have video updates to our membership on a regular basis.  We may send an action alert to our members, telling them that our legislators need to hear from them about an item that the Chamber is supporting.</a:t>
            </a:r>
          </a:p>
        </p:txBody>
      </p:sp>
      <p:sp>
        <p:nvSpPr>
          <p:cNvPr id="4" name="Slide Number Placeholder 3"/>
          <p:cNvSpPr>
            <a:spLocks noGrp="1"/>
          </p:cNvSpPr>
          <p:nvPr>
            <p:ph type="sldNum" sz="quarter" idx="5"/>
          </p:nvPr>
        </p:nvSpPr>
        <p:spPr/>
        <p:txBody>
          <a:bodyPr/>
          <a:lstStyle/>
          <a:p>
            <a:fld id="{FE1C1F65-72B9-4C0A-B716-0D35802DCE40}" type="slidenum">
              <a:rPr lang="en-US" smtClean="0"/>
              <a:t>8</a:t>
            </a:fld>
            <a:endParaRPr lang="en-US"/>
          </a:p>
        </p:txBody>
      </p:sp>
    </p:spTree>
    <p:extLst>
      <p:ext uri="{BB962C8B-B14F-4D97-AF65-F5344CB8AC3E}">
        <p14:creationId xmlns:p14="http://schemas.microsoft.com/office/powerpoint/2010/main" val="52594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as I mentioned at the beginning, by engaging in advocacy, we will strengthen our chamber through better member retention, additional event revenue, sponsorships and advertisements.</a:t>
            </a:r>
          </a:p>
        </p:txBody>
      </p:sp>
      <p:sp>
        <p:nvSpPr>
          <p:cNvPr id="4" name="Slide Number Placeholder 3"/>
          <p:cNvSpPr>
            <a:spLocks noGrp="1"/>
          </p:cNvSpPr>
          <p:nvPr>
            <p:ph type="sldNum" sz="quarter" idx="5"/>
          </p:nvPr>
        </p:nvSpPr>
        <p:spPr/>
        <p:txBody>
          <a:bodyPr/>
          <a:lstStyle/>
          <a:p>
            <a:fld id="{FE1C1F65-72B9-4C0A-B716-0D35802DCE40}" type="slidenum">
              <a:rPr lang="en-US" smtClean="0"/>
              <a:t>9</a:t>
            </a:fld>
            <a:endParaRPr lang="en-US"/>
          </a:p>
        </p:txBody>
      </p:sp>
    </p:spTree>
    <p:extLst>
      <p:ext uri="{BB962C8B-B14F-4D97-AF65-F5344CB8AC3E}">
        <p14:creationId xmlns:p14="http://schemas.microsoft.com/office/powerpoint/2010/main" val="251916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this is what we need to do.</a:t>
            </a:r>
          </a:p>
          <a:p>
            <a:endParaRPr lang="en-US" dirty="0"/>
          </a:p>
          <a:p>
            <a:r>
              <a:rPr lang="en-US" dirty="0"/>
              <a:t>Next, let’s look at how we do it.</a:t>
            </a:r>
          </a:p>
        </p:txBody>
      </p:sp>
      <p:sp>
        <p:nvSpPr>
          <p:cNvPr id="4" name="Slide Number Placeholder 3"/>
          <p:cNvSpPr>
            <a:spLocks noGrp="1"/>
          </p:cNvSpPr>
          <p:nvPr>
            <p:ph type="sldNum" sz="quarter" idx="5"/>
          </p:nvPr>
        </p:nvSpPr>
        <p:spPr/>
        <p:txBody>
          <a:bodyPr/>
          <a:lstStyle/>
          <a:p>
            <a:fld id="{FE1C1F65-72B9-4C0A-B716-0D35802DCE40}" type="slidenum">
              <a:rPr lang="en-US" smtClean="0"/>
              <a:t>10</a:t>
            </a:fld>
            <a:endParaRPr lang="en-US"/>
          </a:p>
        </p:txBody>
      </p:sp>
    </p:spTree>
    <p:extLst>
      <p:ext uri="{BB962C8B-B14F-4D97-AF65-F5344CB8AC3E}">
        <p14:creationId xmlns:p14="http://schemas.microsoft.com/office/powerpoint/2010/main" val="63039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7D4D-ED6C-96B8-79E6-E452DB4572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619E9-3305-CEE0-D194-650206454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3FAEFB-180D-8F52-6C91-B3217B1E87D5}"/>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5" name="Footer Placeholder 4">
            <a:extLst>
              <a:ext uri="{FF2B5EF4-FFF2-40B4-BE49-F238E27FC236}">
                <a16:creationId xmlns:a16="http://schemas.microsoft.com/office/drawing/2014/main" id="{00F111D3-FFB3-8EEB-E0A8-69D53ABE2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B3079-003F-BA0E-1C6E-24BFD48D6D25}"/>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413137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B338-77F9-E18F-3995-42A6773AB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061F6-C004-5FFC-2560-B0B8196C1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359A6-52C2-F406-DE32-1DDF1C59E258}"/>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5" name="Footer Placeholder 4">
            <a:extLst>
              <a:ext uri="{FF2B5EF4-FFF2-40B4-BE49-F238E27FC236}">
                <a16:creationId xmlns:a16="http://schemas.microsoft.com/office/drawing/2014/main" id="{2EF2F07C-69C7-9335-F6E5-A481DB66F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A9234-F244-52F0-B17C-B82F4C387233}"/>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109223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528A6-421C-74A4-7862-1CD304BFD7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01B2E-AE73-D8B3-B955-4876748EEA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06656-AF0B-F8B7-B9D9-4A2B376DD2EF}"/>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5" name="Footer Placeholder 4">
            <a:extLst>
              <a:ext uri="{FF2B5EF4-FFF2-40B4-BE49-F238E27FC236}">
                <a16:creationId xmlns:a16="http://schemas.microsoft.com/office/drawing/2014/main" id="{903D6BD6-89A8-8CC5-A178-48EDAF3EE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A3E27-B901-4EDE-E5D1-88FF758AC13F}"/>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100234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565203" y="516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3" name="Google Shape;13;p3"/>
          <p:cNvSpPr txBox="1">
            <a:spLocks noGrp="1"/>
          </p:cNvSpPr>
          <p:nvPr>
            <p:ph type="subTitle" idx="1"/>
          </p:nvPr>
        </p:nvSpPr>
        <p:spPr>
          <a:xfrm>
            <a:off x="4565200" y="1070028"/>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4" name="Google Shape;14;p3"/>
          <p:cNvSpPr txBox="1">
            <a:spLocks noGrp="1"/>
          </p:cNvSpPr>
          <p:nvPr>
            <p:ph type="title" idx="2" hasCustomPrompt="1"/>
          </p:nvPr>
        </p:nvSpPr>
        <p:spPr>
          <a:xfrm>
            <a:off x="2697343" y="872151"/>
            <a:ext cx="23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4567019" y="16323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6" name="Google Shape;16;p3"/>
          <p:cNvSpPr txBox="1">
            <a:spLocks noGrp="1"/>
          </p:cNvSpPr>
          <p:nvPr>
            <p:ph type="subTitle" idx="4"/>
          </p:nvPr>
        </p:nvSpPr>
        <p:spPr>
          <a:xfrm>
            <a:off x="4567012" y="2185145"/>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7" name="Google Shape;17;p3"/>
          <p:cNvSpPr txBox="1">
            <a:spLocks noGrp="1"/>
          </p:cNvSpPr>
          <p:nvPr>
            <p:ph type="title" idx="5" hasCustomPrompt="1"/>
          </p:nvPr>
        </p:nvSpPr>
        <p:spPr>
          <a:xfrm>
            <a:off x="2697343" y="1985051"/>
            <a:ext cx="2153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4570665" y="27481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9" name="Google Shape;19;p3"/>
          <p:cNvSpPr txBox="1">
            <a:spLocks noGrp="1"/>
          </p:cNvSpPr>
          <p:nvPr>
            <p:ph type="subTitle" idx="7"/>
          </p:nvPr>
        </p:nvSpPr>
        <p:spPr>
          <a:xfrm>
            <a:off x="4570663" y="3300263"/>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0" name="Google Shape;20;p3"/>
          <p:cNvSpPr txBox="1">
            <a:spLocks noGrp="1"/>
          </p:cNvSpPr>
          <p:nvPr>
            <p:ph type="title" idx="8" hasCustomPrompt="1"/>
          </p:nvPr>
        </p:nvSpPr>
        <p:spPr>
          <a:xfrm>
            <a:off x="2697343" y="30979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8802172"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2" name="Google Shape;22;p3"/>
          <p:cNvSpPr txBox="1">
            <a:spLocks noGrp="1"/>
          </p:cNvSpPr>
          <p:nvPr>
            <p:ph type="ctrTitle" idx="13"/>
          </p:nvPr>
        </p:nvSpPr>
        <p:spPr>
          <a:xfrm>
            <a:off x="4570665" y="38638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3" name="Google Shape;23;p3"/>
          <p:cNvSpPr txBox="1">
            <a:spLocks noGrp="1"/>
          </p:cNvSpPr>
          <p:nvPr>
            <p:ph type="subTitle" idx="14"/>
          </p:nvPr>
        </p:nvSpPr>
        <p:spPr>
          <a:xfrm>
            <a:off x="4570663" y="4415379"/>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4" name="Google Shape;24;p3"/>
          <p:cNvSpPr txBox="1">
            <a:spLocks noGrp="1"/>
          </p:cNvSpPr>
          <p:nvPr>
            <p:ph type="title" idx="15" hasCustomPrompt="1"/>
          </p:nvPr>
        </p:nvSpPr>
        <p:spPr>
          <a:xfrm>
            <a:off x="2697343" y="42108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4570665" y="4979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6" name="Google Shape;26;p3"/>
          <p:cNvSpPr txBox="1">
            <a:spLocks noGrp="1"/>
          </p:cNvSpPr>
          <p:nvPr>
            <p:ph type="subTitle" idx="17"/>
          </p:nvPr>
        </p:nvSpPr>
        <p:spPr>
          <a:xfrm>
            <a:off x="4570663" y="5530496"/>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7" name="Google Shape;27;p3"/>
          <p:cNvSpPr txBox="1">
            <a:spLocks noGrp="1"/>
          </p:cNvSpPr>
          <p:nvPr>
            <p:ph type="title" idx="18" hasCustomPrompt="1"/>
          </p:nvPr>
        </p:nvSpPr>
        <p:spPr>
          <a:xfrm>
            <a:off x="2697343" y="53237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449188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6500" y="1909967"/>
            <a:ext cx="46640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2222900" y="2872300"/>
            <a:ext cx="3337600" cy="15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3733">
                <a:solidFill>
                  <a:srgbClr val="000000"/>
                </a:solidFill>
              </a:defRPr>
            </a:lvl2pPr>
            <a:lvl3pPr lvl="2" rtl="0">
              <a:lnSpc>
                <a:spcPct val="100000"/>
              </a:lnSpc>
              <a:spcBef>
                <a:spcPts val="0"/>
              </a:spcBef>
              <a:spcAft>
                <a:spcPts val="0"/>
              </a:spcAft>
              <a:buClr>
                <a:srgbClr val="000000"/>
              </a:buClr>
              <a:buSzPts val="2800"/>
              <a:buNone/>
              <a:defRPr sz="3733">
                <a:solidFill>
                  <a:srgbClr val="000000"/>
                </a:solidFill>
              </a:defRPr>
            </a:lvl3pPr>
            <a:lvl4pPr lvl="3" rtl="0">
              <a:lnSpc>
                <a:spcPct val="100000"/>
              </a:lnSpc>
              <a:spcBef>
                <a:spcPts val="0"/>
              </a:spcBef>
              <a:spcAft>
                <a:spcPts val="0"/>
              </a:spcAft>
              <a:buClr>
                <a:srgbClr val="000000"/>
              </a:buClr>
              <a:buSzPts val="2800"/>
              <a:buNone/>
              <a:defRPr sz="3733">
                <a:solidFill>
                  <a:srgbClr val="000000"/>
                </a:solidFill>
              </a:defRPr>
            </a:lvl4pPr>
            <a:lvl5pPr lvl="4" rtl="0">
              <a:lnSpc>
                <a:spcPct val="100000"/>
              </a:lnSpc>
              <a:spcBef>
                <a:spcPts val="0"/>
              </a:spcBef>
              <a:spcAft>
                <a:spcPts val="0"/>
              </a:spcAft>
              <a:buClr>
                <a:srgbClr val="000000"/>
              </a:buClr>
              <a:buSzPts val="2800"/>
              <a:buNone/>
              <a:defRPr sz="3733">
                <a:solidFill>
                  <a:srgbClr val="000000"/>
                </a:solidFill>
              </a:defRPr>
            </a:lvl5pPr>
            <a:lvl6pPr lvl="5" rtl="0">
              <a:lnSpc>
                <a:spcPct val="100000"/>
              </a:lnSpc>
              <a:spcBef>
                <a:spcPts val="0"/>
              </a:spcBef>
              <a:spcAft>
                <a:spcPts val="0"/>
              </a:spcAft>
              <a:buClr>
                <a:srgbClr val="000000"/>
              </a:buClr>
              <a:buSzPts val="2800"/>
              <a:buNone/>
              <a:defRPr sz="3733">
                <a:solidFill>
                  <a:srgbClr val="000000"/>
                </a:solidFill>
              </a:defRPr>
            </a:lvl6pPr>
            <a:lvl7pPr lvl="6" rtl="0">
              <a:lnSpc>
                <a:spcPct val="100000"/>
              </a:lnSpc>
              <a:spcBef>
                <a:spcPts val="0"/>
              </a:spcBef>
              <a:spcAft>
                <a:spcPts val="0"/>
              </a:spcAft>
              <a:buClr>
                <a:srgbClr val="000000"/>
              </a:buClr>
              <a:buSzPts val="2800"/>
              <a:buNone/>
              <a:defRPr sz="3733">
                <a:solidFill>
                  <a:srgbClr val="000000"/>
                </a:solidFill>
              </a:defRPr>
            </a:lvl7pPr>
            <a:lvl8pPr lvl="7" rtl="0">
              <a:lnSpc>
                <a:spcPct val="100000"/>
              </a:lnSpc>
              <a:spcBef>
                <a:spcPts val="0"/>
              </a:spcBef>
              <a:spcAft>
                <a:spcPts val="0"/>
              </a:spcAft>
              <a:buClr>
                <a:srgbClr val="000000"/>
              </a:buClr>
              <a:buSzPts val="2800"/>
              <a:buNone/>
              <a:defRPr sz="3733">
                <a:solidFill>
                  <a:srgbClr val="000000"/>
                </a:solidFill>
              </a:defRPr>
            </a:lvl8pPr>
            <a:lvl9pPr lvl="8" rtl="0">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3961201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1026300" y="1746733"/>
            <a:ext cx="4573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65" name="Google Shape;65;p12"/>
          <p:cNvSpPr txBox="1">
            <a:spLocks noGrp="1"/>
          </p:cNvSpPr>
          <p:nvPr>
            <p:ph type="title" idx="2" hasCustomPrompt="1"/>
          </p:nvPr>
        </p:nvSpPr>
        <p:spPr>
          <a:xfrm rot="5400000">
            <a:off x="9522904" y="4760301"/>
            <a:ext cx="231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18342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0BFC-58FD-35C3-7321-72D29502B2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49D904-1E8C-4B1B-7969-ED5ED377B4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B971A-0D25-394E-10B3-E1B80647F84E}"/>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5" name="Footer Placeholder 4">
            <a:extLst>
              <a:ext uri="{FF2B5EF4-FFF2-40B4-BE49-F238E27FC236}">
                <a16:creationId xmlns:a16="http://schemas.microsoft.com/office/drawing/2014/main" id="{C376E322-6FF2-4579-E499-40030ADDD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A85EB-29C7-F46E-DFA5-B4D01F695B08}"/>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35481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D23AF-C59F-3604-0C22-3B22205BB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30504-2FB1-54D0-3CA2-7028F0B3B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7BF566-F93A-7BFE-3A90-C12E586547C5}"/>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5" name="Footer Placeholder 4">
            <a:extLst>
              <a:ext uri="{FF2B5EF4-FFF2-40B4-BE49-F238E27FC236}">
                <a16:creationId xmlns:a16="http://schemas.microsoft.com/office/drawing/2014/main" id="{93340852-E71E-69BA-50F1-E3858D81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1D30-DE2C-0C7A-77E5-BF2BDC8D310C}"/>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222478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F2EC-18B7-B052-B795-01B51E3E9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41BBE-E948-3D78-DAC7-03EB27537D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9AFEC0-3903-9210-9B2B-B26F0A6B5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BD5DFC-CCA3-EDEF-43C6-50DB01D612CF}"/>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6" name="Footer Placeholder 5">
            <a:extLst>
              <a:ext uri="{FF2B5EF4-FFF2-40B4-BE49-F238E27FC236}">
                <a16:creationId xmlns:a16="http://schemas.microsoft.com/office/drawing/2014/main" id="{EE7EB697-0195-8895-BC01-843E763098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19294-4B26-D589-E4C8-48DE1E68FF94}"/>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1602865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B801-ED78-190F-5C56-8B7AAC8743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4E3E3-945B-CD8F-6FF8-296C8DE96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B8B08-50C7-9901-0EC1-8C5B05221F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E5315-C202-9886-4E50-15CE01929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D0E4FA-0DB7-DDDA-E995-61F1B975B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333F9C-8805-6C1D-7831-842BCC4D9F81}"/>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8" name="Footer Placeholder 7">
            <a:extLst>
              <a:ext uri="{FF2B5EF4-FFF2-40B4-BE49-F238E27FC236}">
                <a16:creationId xmlns:a16="http://schemas.microsoft.com/office/drawing/2014/main" id="{08BED55A-A668-8EAD-684F-AA073CD2F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254A8B-4FD0-0D6E-5336-E7E3CE9E4BAB}"/>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146907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869D-D853-CC58-252F-39399C2951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6EBE46-1040-905D-4D51-52EE66E3D38F}"/>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4" name="Footer Placeholder 3">
            <a:extLst>
              <a:ext uri="{FF2B5EF4-FFF2-40B4-BE49-F238E27FC236}">
                <a16:creationId xmlns:a16="http://schemas.microsoft.com/office/drawing/2014/main" id="{2C7861DC-2264-809E-0477-7D56B54911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43D811-1056-012D-5C48-33C741B4CD1D}"/>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340093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C66AEE-1C53-1602-3A80-C607776886C3}"/>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3" name="Footer Placeholder 2">
            <a:extLst>
              <a:ext uri="{FF2B5EF4-FFF2-40B4-BE49-F238E27FC236}">
                <a16:creationId xmlns:a16="http://schemas.microsoft.com/office/drawing/2014/main" id="{3CADE53D-6893-F8C7-3DF5-0F03533E73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685545-7DD6-5A2A-BF4B-3AED2A4D7144}"/>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225900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2A0C-5296-A8D2-2F0C-B36E0EC1B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D1C308-F2C3-6BC0-E9BC-BC2F1AEF9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15EB47-F67F-615D-F270-F57648BF1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D760E-B84F-C233-10FD-BB37A560DD00}"/>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6" name="Footer Placeholder 5">
            <a:extLst>
              <a:ext uri="{FF2B5EF4-FFF2-40B4-BE49-F238E27FC236}">
                <a16:creationId xmlns:a16="http://schemas.microsoft.com/office/drawing/2014/main" id="{5C01AE5E-A008-9C80-1488-31B0055D86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7AA424-E9E2-2398-646B-C5620CDD35E9}"/>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899766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3484-877D-2CA6-AA47-E47F6D332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6E9DB-E091-6092-DFEF-12720855E3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9D6C2D-E9DA-529B-96C5-CF01D1DB1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DDAC9F-93F9-46A0-05BA-648BF1ECE337}"/>
              </a:ext>
            </a:extLst>
          </p:cNvPr>
          <p:cNvSpPr>
            <a:spLocks noGrp="1"/>
          </p:cNvSpPr>
          <p:nvPr>
            <p:ph type="dt" sz="half" idx="10"/>
          </p:nvPr>
        </p:nvSpPr>
        <p:spPr/>
        <p:txBody>
          <a:bodyPr/>
          <a:lstStyle/>
          <a:p>
            <a:fld id="{AAD14EF3-343B-2547-8121-78E89BDF8C4D}" type="datetimeFigureOut">
              <a:rPr lang="en-US" smtClean="0"/>
              <a:t>1/11/2024</a:t>
            </a:fld>
            <a:endParaRPr lang="en-US"/>
          </a:p>
        </p:txBody>
      </p:sp>
      <p:sp>
        <p:nvSpPr>
          <p:cNvPr id="6" name="Footer Placeholder 5">
            <a:extLst>
              <a:ext uri="{FF2B5EF4-FFF2-40B4-BE49-F238E27FC236}">
                <a16:creationId xmlns:a16="http://schemas.microsoft.com/office/drawing/2014/main" id="{484B4783-4BF4-AAFF-30C3-04B1794DB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5C909-A98E-B21D-8E62-AF5FC132CD7A}"/>
              </a:ext>
            </a:extLst>
          </p:cNvPr>
          <p:cNvSpPr>
            <a:spLocks noGrp="1"/>
          </p:cNvSpPr>
          <p:nvPr>
            <p:ph type="sldNum" sz="quarter" idx="12"/>
          </p:nvPr>
        </p:nvSpPr>
        <p:spPr/>
        <p:txBody>
          <a:bodyPr/>
          <a:lstStyle/>
          <a:p>
            <a:fld id="{47D07FA2-B711-294D-930B-865244470962}" type="slidenum">
              <a:rPr lang="en-US" smtClean="0"/>
              <a:t>‹#›</a:t>
            </a:fld>
            <a:endParaRPr lang="en-US"/>
          </a:p>
        </p:txBody>
      </p:sp>
    </p:spTree>
    <p:extLst>
      <p:ext uri="{BB962C8B-B14F-4D97-AF65-F5344CB8AC3E}">
        <p14:creationId xmlns:p14="http://schemas.microsoft.com/office/powerpoint/2010/main" val="40125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6BF17A-90B2-2135-4CD3-46E98AED52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E46B82-4138-3818-9318-755F32C1C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CAFBA-237B-0CEC-8C28-0D8230F570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14EF3-343B-2547-8121-78E89BDF8C4D}" type="datetimeFigureOut">
              <a:rPr lang="en-US" smtClean="0"/>
              <a:t>1/11/2024</a:t>
            </a:fld>
            <a:endParaRPr lang="en-US"/>
          </a:p>
        </p:txBody>
      </p:sp>
      <p:sp>
        <p:nvSpPr>
          <p:cNvPr id="5" name="Footer Placeholder 4">
            <a:extLst>
              <a:ext uri="{FF2B5EF4-FFF2-40B4-BE49-F238E27FC236}">
                <a16:creationId xmlns:a16="http://schemas.microsoft.com/office/drawing/2014/main" id="{44CE5B1C-0AD1-5814-02F4-4BF403BCA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EB2309-4BB7-3A54-F4F4-2BA8BFF9B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07FA2-B711-294D-930B-865244470962}" type="slidenum">
              <a:rPr lang="en-US" smtClean="0"/>
              <a:t>‹#›</a:t>
            </a:fld>
            <a:endParaRPr lang="en-US"/>
          </a:p>
        </p:txBody>
      </p:sp>
    </p:spTree>
    <p:extLst>
      <p:ext uri="{BB962C8B-B14F-4D97-AF65-F5344CB8AC3E}">
        <p14:creationId xmlns:p14="http://schemas.microsoft.com/office/powerpoint/2010/main" val="38433442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24048-26DD-D926-99A5-71BD663F720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A9F4552-C593-2A15-4D3F-6CE0D68423F4}"/>
              </a:ext>
            </a:extLst>
          </p:cNvPr>
          <p:cNvSpPr txBox="1"/>
          <p:nvPr/>
        </p:nvSpPr>
        <p:spPr>
          <a:xfrm>
            <a:off x="6614556" y="2028616"/>
            <a:ext cx="5113069" cy="3477875"/>
          </a:xfrm>
          <a:prstGeom prst="rect">
            <a:avLst/>
          </a:prstGeom>
          <a:noFill/>
        </p:spPr>
        <p:txBody>
          <a:bodyPr wrap="square" rtlCol="0">
            <a:spAutoFit/>
          </a:bodyPr>
          <a:lstStyle/>
          <a:p>
            <a:r>
              <a:rPr lang="en-US" sz="4400" b="1" dirty="0">
                <a:solidFill>
                  <a:srgbClr val="031A72"/>
                </a:solidFill>
                <a:highlight>
                  <a:srgbClr val="FFFF00"/>
                </a:highlight>
                <a:latin typeface="Aileron Heavy" pitchFamily="2" charset="77"/>
              </a:rPr>
              <a:t>&lt;CHAMBER NAME&gt;</a:t>
            </a:r>
          </a:p>
          <a:p>
            <a:r>
              <a:rPr lang="en-US" sz="4400" b="1" dirty="0">
                <a:solidFill>
                  <a:srgbClr val="031A72"/>
                </a:solidFill>
                <a:latin typeface="Aileron Heavy" pitchFamily="2" charset="77"/>
              </a:rPr>
              <a:t>The Voice For Business in &lt;COMMUNITY NAME&gt;</a:t>
            </a:r>
          </a:p>
        </p:txBody>
      </p:sp>
    </p:spTree>
    <p:extLst>
      <p:ext uri="{BB962C8B-B14F-4D97-AF65-F5344CB8AC3E}">
        <p14:creationId xmlns:p14="http://schemas.microsoft.com/office/powerpoint/2010/main" val="202767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9E4D1-E3AD-8078-F9AD-7CD7BD2A5B6E}"/>
              </a:ext>
            </a:extLst>
          </p:cNvPr>
          <p:cNvPicPr>
            <a:picLocks noChangeAspect="1"/>
          </p:cNvPicPr>
          <p:nvPr/>
        </p:nvPicPr>
        <p:blipFill>
          <a:blip r:embed="rId3"/>
          <a:stretch>
            <a:fillRect/>
          </a:stretch>
        </p:blipFill>
        <p:spPr>
          <a:xfrm>
            <a:off x="0" y="237507"/>
            <a:ext cx="12192000" cy="6858000"/>
          </a:xfrm>
          <a:prstGeom prst="rect">
            <a:avLst/>
          </a:prstGeom>
        </p:spPr>
      </p:pic>
      <p:sp>
        <p:nvSpPr>
          <p:cNvPr id="8" name="TextBox 7">
            <a:extLst>
              <a:ext uri="{FF2B5EF4-FFF2-40B4-BE49-F238E27FC236}">
                <a16:creationId xmlns:a16="http://schemas.microsoft.com/office/drawing/2014/main" id="{EE712435-2E11-5756-E74D-CE6D7824CB7F}"/>
              </a:ext>
            </a:extLst>
          </p:cNvPr>
          <p:cNvSpPr txBox="1"/>
          <p:nvPr/>
        </p:nvSpPr>
        <p:spPr>
          <a:xfrm>
            <a:off x="6425045" y="757186"/>
            <a:ext cx="5438336" cy="861774"/>
          </a:xfrm>
          <a:prstGeom prst="rect">
            <a:avLst/>
          </a:prstGeom>
          <a:noFill/>
        </p:spPr>
        <p:txBody>
          <a:bodyPr wrap="square" rtlCol="0">
            <a:spAutoFit/>
          </a:bodyPr>
          <a:lstStyle/>
          <a:p>
            <a:r>
              <a:rPr lang="en-US" sz="5000" b="1" dirty="0">
                <a:solidFill>
                  <a:srgbClr val="031A72"/>
                </a:solidFill>
                <a:latin typeface="Aileron Heavy" pitchFamily="2" charset="77"/>
              </a:rPr>
              <a:t>Recap</a:t>
            </a:r>
          </a:p>
        </p:txBody>
      </p:sp>
      <p:sp>
        <p:nvSpPr>
          <p:cNvPr id="5" name="TextBox 4">
            <a:extLst>
              <a:ext uri="{FF2B5EF4-FFF2-40B4-BE49-F238E27FC236}">
                <a16:creationId xmlns:a16="http://schemas.microsoft.com/office/drawing/2014/main" id="{D2563285-196F-2E33-9E1B-27A0E93D565C}"/>
              </a:ext>
            </a:extLst>
          </p:cNvPr>
          <p:cNvSpPr txBox="1"/>
          <p:nvPr/>
        </p:nvSpPr>
        <p:spPr>
          <a:xfrm>
            <a:off x="6482195" y="1822720"/>
            <a:ext cx="4966855" cy="4278094"/>
          </a:xfrm>
          <a:prstGeom prst="rect">
            <a:avLst/>
          </a:prstGeom>
          <a:noFill/>
        </p:spPr>
        <p:txBody>
          <a:bodyPr wrap="square">
            <a:spAutoFit/>
          </a:bodyPr>
          <a:lstStyle/>
          <a:p>
            <a:r>
              <a:rPr lang="en-US" sz="3200" dirty="0">
                <a:solidFill>
                  <a:srgbClr val="031A72"/>
                </a:solidFill>
                <a:latin typeface="Aileron" pitchFamily="2" charset="77"/>
              </a:rPr>
              <a:t>5 Steps:</a:t>
            </a:r>
          </a:p>
          <a:p>
            <a:endParaRPr lang="en-US" sz="1600" dirty="0">
              <a:solidFill>
                <a:srgbClr val="031A72"/>
              </a:solidFill>
              <a:latin typeface="Aileron" pitchFamily="2" charset="77"/>
            </a:endParaRPr>
          </a:p>
          <a:p>
            <a:pPr marL="914400" lvl="1" indent="-457200">
              <a:buClr>
                <a:srgbClr val="031A72"/>
              </a:buClr>
              <a:buFont typeface="Arial" panose="020B0604020202020204" pitchFamily="34" charset="0"/>
              <a:buChar char="•"/>
            </a:pPr>
            <a:r>
              <a:rPr lang="en-US" sz="2800" dirty="0">
                <a:solidFill>
                  <a:schemeClr val="tx2">
                    <a:lumMod val="25000"/>
                    <a:alpha val="60000"/>
                  </a:schemeClr>
                </a:solidFill>
                <a:latin typeface="Aileron" pitchFamily="2" charset="77"/>
              </a:rPr>
              <a:t>Commit</a:t>
            </a:r>
          </a:p>
          <a:p>
            <a:pPr marL="914400" lvl="1" indent="-457200">
              <a:buClr>
                <a:srgbClr val="031A72"/>
              </a:buClr>
              <a:buFont typeface="Arial" panose="020B0604020202020204" pitchFamily="34" charset="0"/>
              <a:buChar char="•"/>
            </a:pPr>
            <a:r>
              <a:rPr lang="en-US" sz="2800" dirty="0">
                <a:solidFill>
                  <a:schemeClr val="tx2">
                    <a:lumMod val="25000"/>
                    <a:alpha val="60000"/>
                  </a:schemeClr>
                </a:solidFill>
                <a:latin typeface="Aileron" pitchFamily="2" charset="77"/>
              </a:rPr>
              <a:t>Team Build</a:t>
            </a:r>
          </a:p>
          <a:p>
            <a:pPr marL="914400" lvl="1" indent="-457200">
              <a:buClr>
                <a:srgbClr val="031A72"/>
              </a:buClr>
              <a:buFont typeface="Arial" panose="020B0604020202020204" pitchFamily="34" charset="0"/>
              <a:buChar char="•"/>
            </a:pPr>
            <a:r>
              <a:rPr lang="en-US" sz="2800" dirty="0">
                <a:solidFill>
                  <a:schemeClr val="tx2">
                    <a:lumMod val="25000"/>
                    <a:alpha val="60000"/>
                  </a:schemeClr>
                </a:solidFill>
                <a:latin typeface="Aileron" pitchFamily="2" charset="77"/>
              </a:rPr>
              <a:t>Identify Agenda</a:t>
            </a:r>
          </a:p>
          <a:p>
            <a:pPr marL="914400" lvl="1" indent="-457200">
              <a:buClr>
                <a:srgbClr val="031A72"/>
              </a:buClr>
              <a:buFont typeface="Arial" panose="020B0604020202020204" pitchFamily="34" charset="0"/>
              <a:buChar char="•"/>
            </a:pPr>
            <a:r>
              <a:rPr lang="en-US" sz="2800" dirty="0">
                <a:solidFill>
                  <a:schemeClr val="tx2">
                    <a:lumMod val="25000"/>
                    <a:alpha val="60000"/>
                  </a:schemeClr>
                </a:solidFill>
                <a:latin typeface="Aileron" pitchFamily="2" charset="77"/>
              </a:rPr>
              <a:t>Communicate Positions</a:t>
            </a:r>
          </a:p>
          <a:p>
            <a:pPr marL="914400" lvl="1" indent="-457200">
              <a:buClr>
                <a:srgbClr val="031A72"/>
              </a:buClr>
              <a:buFont typeface="Arial" panose="020B0604020202020204" pitchFamily="34" charset="0"/>
              <a:buChar char="•"/>
            </a:pPr>
            <a:r>
              <a:rPr lang="en-US" sz="2800" dirty="0">
                <a:solidFill>
                  <a:schemeClr val="tx2">
                    <a:lumMod val="25000"/>
                    <a:alpha val="60000"/>
                  </a:schemeClr>
                </a:solidFill>
                <a:latin typeface="Aileron" pitchFamily="2" charset="77"/>
              </a:rPr>
              <a:t>Report on Results</a:t>
            </a:r>
          </a:p>
          <a:p>
            <a:endParaRPr lang="en-US" sz="2800" dirty="0">
              <a:solidFill>
                <a:srgbClr val="031A72"/>
              </a:solidFill>
              <a:latin typeface="Aileron" pitchFamily="2" charset="77"/>
            </a:endParaRPr>
          </a:p>
          <a:p>
            <a:r>
              <a:rPr lang="en-US" sz="2800" dirty="0">
                <a:solidFill>
                  <a:srgbClr val="031A72"/>
                </a:solidFill>
                <a:latin typeface="Aileron" pitchFamily="2" charset="77"/>
              </a:rPr>
              <a:t>Provide Value and</a:t>
            </a:r>
          </a:p>
          <a:p>
            <a:r>
              <a:rPr lang="en-US" sz="2800" dirty="0">
                <a:solidFill>
                  <a:srgbClr val="031A72"/>
                </a:solidFill>
                <a:latin typeface="Aileron" pitchFamily="2" charset="77"/>
              </a:rPr>
              <a:t>Generate Revenue</a:t>
            </a:r>
          </a:p>
        </p:txBody>
      </p:sp>
    </p:spTree>
    <p:extLst>
      <p:ext uri="{BB962C8B-B14F-4D97-AF65-F5344CB8AC3E}">
        <p14:creationId xmlns:p14="http://schemas.microsoft.com/office/powerpoint/2010/main" val="418143627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712435-2E11-5756-E74D-CE6D7824CB7F}"/>
              </a:ext>
            </a:extLst>
          </p:cNvPr>
          <p:cNvSpPr txBox="1"/>
          <p:nvPr/>
        </p:nvSpPr>
        <p:spPr>
          <a:xfrm>
            <a:off x="3437467" y="757187"/>
            <a:ext cx="7840133" cy="861774"/>
          </a:xfrm>
          <a:prstGeom prst="rect">
            <a:avLst/>
          </a:prstGeom>
          <a:noFill/>
        </p:spPr>
        <p:txBody>
          <a:bodyPr wrap="square" rtlCol="0">
            <a:spAutoFit/>
          </a:bodyPr>
          <a:lstStyle/>
          <a:p>
            <a:r>
              <a:rPr lang="en-US" sz="5000" b="1" dirty="0">
                <a:solidFill>
                  <a:srgbClr val="031A72"/>
                </a:solidFill>
                <a:latin typeface="Aileron Heavy" pitchFamily="2" charset="77"/>
              </a:rPr>
              <a:t>3 Pathways to Advocacy</a:t>
            </a:r>
          </a:p>
        </p:txBody>
      </p:sp>
      <p:sp>
        <p:nvSpPr>
          <p:cNvPr id="5" name="TextBox 4">
            <a:extLst>
              <a:ext uri="{FF2B5EF4-FFF2-40B4-BE49-F238E27FC236}">
                <a16:creationId xmlns:a16="http://schemas.microsoft.com/office/drawing/2014/main" id="{D2563285-196F-2E33-9E1B-27A0E93D565C}"/>
              </a:ext>
            </a:extLst>
          </p:cNvPr>
          <p:cNvSpPr txBox="1"/>
          <p:nvPr/>
        </p:nvSpPr>
        <p:spPr>
          <a:xfrm>
            <a:off x="3843868" y="1842838"/>
            <a:ext cx="7586132" cy="5078313"/>
          </a:xfrm>
          <a:prstGeom prst="rect">
            <a:avLst/>
          </a:prstGeom>
          <a:noFill/>
        </p:spPr>
        <p:txBody>
          <a:bodyPr wrap="square">
            <a:spAutoFit/>
          </a:bodyPr>
          <a:lstStyle/>
          <a:p>
            <a:r>
              <a:rPr lang="en-US" sz="3200" dirty="0">
                <a:solidFill>
                  <a:srgbClr val="031A72"/>
                </a:solidFill>
                <a:latin typeface="Aileron" pitchFamily="2" charset="77"/>
              </a:rPr>
              <a:t>Do it ourselves</a:t>
            </a:r>
          </a:p>
          <a:p>
            <a:endParaRPr lang="en-US" sz="1000" dirty="0">
              <a:solidFill>
                <a:srgbClr val="031A72"/>
              </a:solidFill>
              <a:latin typeface="Aileron" pitchFamily="2" charset="77"/>
            </a:endParaRPr>
          </a:p>
          <a:p>
            <a:pPr marL="971550" lvl="1" indent="-514350">
              <a:buFont typeface="Arial" panose="020B0604020202020204" pitchFamily="34" charset="0"/>
              <a:buChar char="•"/>
            </a:pPr>
            <a:r>
              <a:rPr lang="en-US" sz="2200" b="0" i="0" u="none" strike="noStrike" dirty="0">
                <a:solidFill>
                  <a:schemeClr val="tx1">
                    <a:lumMod val="50000"/>
                  </a:schemeClr>
                </a:solidFill>
                <a:effectLst/>
                <a:latin typeface="Arial" panose="020B0604020202020204" pitchFamily="34" charset="0"/>
              </a:rPr>
              <a:t>No additional cost, very staff time intensive, lack expertise</a:t>
            </a:r>
            <a:endParaRPr lang="en-US" sz="2200" dirty="0">
              <a:solidFill>
                <a:schemeClr val="tx1">
                  <a:lumMod val="50000"/>
                </a:schemeClr>
              </a:solidFill>
              <a:latin typeface="Aileron" pitchFamily="2" charset="77"/>
            </a:endParaRPr>
          </a:p>
          <a:p>
            <a:endParaRPr lang="en-US" sz="1600" dirty="0">
              <a:solidFill>
                <a:srgbClr val="031A72"/>
              </a:solidFill>
              <a:latin typeface="Aileron" pitchFamily="2" charset="77"/>
            </a:endParaRPr>
          </a:p>
          <a:p>
            <a:r>
              <a:rPr lang="en-US" sz="3200" dirty="0">
                <a:solidFill>
                  <a:srgbClr val="031A72"/>
                </a:solidFill>
                <a:latin typeface="Aileron" pitchFamily="2" charset="77"/>
              </a:rPr>
              <a:t>Hire a consultant </a:t>
            </a:r>
          </a:p>
          <a:p>
            <a:endParaRPr lang="en-US" sz="1000" dirty="0">
              <a:solidFill>
                <a:srgbClr val="031A72"/>
              </a:solidFill>
              <a:latin typeface="Aileron" pitchFamily="2" charset="77"/>
            </a:endParaRPr>
          </a:p>
          <a:p>
            <a:pPr marL="971550" lvl="1" indent="-514350">
              <a:buFont typeface="Arial" panose="020B0604020202020204" pitchFamily="34" charset="0"/>
              <a:buChar char="•"/>
            </a:pPr>
            <a:r>
              <a:rPr lang="en-US" sz="2200" b="0" i="0" u="none" strike="noStrike" dirty="0">
                <a:solidFill>
                  <a:schemeClr val="tx1">
                    <a:lumMod val="50000"/>
                  </a:schemeClr>
                </a:solidFill>
                <a:effectLst/>
                <a:latin typeface="Arial" panose="020B0604020202020204" pitchFamily="34" charset="0"/>
              </a:rPr>
              <a:t>Large investment, bring in expertise, less staff time</a:t>
            </a:r>
            <a:endParaRPr lang="en-US" sz="1600" dirty="0">
              <a:solidFill>
                <a:srgbClr val="031A72"/>
              </a:solidFill>
              <a:latin typeface="Aileron" pitchFamily="2" charset="77"/>
            </a:endParaRPr>
          </a:p>
          <a:p>
            <a:endParaRPr lang="en-US" sz="1600" dirty="0">
              <a:solidFill>
                <a:srgbClr val="031A72"/>
              </a:solidFill>
              <a:latin typeface="Aileron" pitchFamily="2" charset="77"/>
            </a:endParaRPr>
          </a:p>
          <a:p>
            <a:pPr marL="457200" indent="-457200">
              <a:buFont typeface="Arial" panose="020B0604020202020204" pitchFamily="34" charset="0"/>
              <a:buChar char="•"/>
            </a:pPr>
            <a:r>
              <a:rPr lang="en-US" sz="3200" dirty="0">
                <a:solidFill>
                  <a:srgbClr val="031A72"/>
                </a:solidFill>
                <a:latin typeface="Aileron" pitchFamily="2" charset="77"/>
              </a:rPr>
              <a:t>Advocacy Framework</a:t>
            </a:r>
          </a:p>
          <a:p>
            <a:pPr marL="457200" indent="-457200">
              <a:buFont typeface="Arial" panose="020B0604020202020204" pitchFamily="34" charset="0"/>
              <a:buChar char="•"/>
            </a:pPr>
            <a:endParaRPr lang="en-US" sz="2200" b="0" i="0" u="none" strike="noStrike" dirty="0">
              <a:solidFill>
                <a:schemeClr val="tx1">
                  <a:lumMod val="50000"/>
                </a:schemeClr>
              </a:solidFill>
              <a:effectLst/>
              <a:latin typeface="Arial" panose="020B0604020202020204" pitchFamily="34" charset="0"/>
            </a:endParaRPr>
          </a:p>
          <a:p>
            <a:pPr marL="971550" lvl="1" indent="-514350">
              <a:buFont typeface="Arial" panose="020B0604020202020204" pitchFamily="34" charset="0"/>
              <a:buChar char="•"/>
            </a:pPr>
            <a:r>
              <a:rPr lang="en-US" sz="2200" b="0" i="0" u="none" strike="noStrike" dirty="0">
                <a:solidFill>
                  <a:schemeClr val="tx1">
                    <a:lumMod val="50000"/>
                  </a:schemeClr>
                </a:solidFill>
                <a:effectLst/>
                <a:latin typeface="Arial" panose="020B0604020202020204" pitchFamily="34" charset="0"/>
              </a:rPr>
              <a:t>Online training program with 25+ videos, templates, scripts and draft agendas.</a:t>
            </a:r>
          </a:p>
          <a:p>
            <a:pPr marL="971550" lvl="1" indent="-514350">
              <a:buFont typeface="Arial" panose="020B0604020202020204" pitchFamily="34" charset="0"/>
              <a:buChar char="•"/>
            </a:pPr>
            <a:r>
              <a:rPr lang="en-US" sz="2200" b="0" i="0" u="none" strike="noStrike" dirty="0">
                <a:solidFill>
                  <a:schemeClr val="tx1">
                    <a:lumMod val="50000"/>
                  </a:schemeClr>
                </a:solidFill>
                <a:effectLst/>
                <a:latin typeface="Arial" panose="020B0604020202020204" pitchFamily="34" charset="0"/>
              </a:rPr>
              <a:t>Small investment, build staff expertise</a:t>
            </a:r>
          </a:p>
          <a:p>
            <a:pPr marL="971550" lvl="1" indent="-514350">
              <a:buFont typeface="Arial" panose="020B0604020202020204" pitchFamily="34" charset="0"/>
              <a:buChar char="•"/>
            </a:pPr>
            <a:endParaRPr lang="en-US" sz="2200" dirty="0">
              <a:solidFill>
                <a:schemeClr val="tx1">
                  <a:lumMod val="50000"/>
                </a:schemeClr>
              </a:solidFill>
              <a:latin typeface="Aileron" pitchFamily="2" charset="77"/>
            </a:endParaRPr>
          </a:p>
        </p:txBody>
      </p:sp>
    </p:spTree>
    <p:extLst>
      <p:ext uri="{BB962C8B-B14F-4D97-AF65-F5344CB8AC3E}">
        <p14:creationId xmlns:p14="http://schemas.microsoft.com/office/powerpoint/2010/main" val="169439974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17">
            <a:extLst>
              <a:ext uri="{FF2B5EF4-FFF2-40B4-BE49-F238E27FC236}">
                <a16:creationId xmlns:a16="http://schemas.microsoft.com/office/drawing/2014/main" id="{E9C419F5-AF0C-03C5-54EC-554242FA52BB}"/>
              </a:ext>
            </a:extLst>
          </p:cNvPr>
          <p:cNvSpPr txBox="1">
            <a:spLocks/>
          </p:cNvSpPr>
          <p:nvPr/>
        </p:nvSpPr>
        <p:spPr>
          <a:xfrm>
            <a:off x="5645426" y="622161"/>
            <a:ext cx="6290452" cy="5846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5000"/>
              </a:lnSpc>
              <a:spcBef>
                <a:spcPts val="0"/>
              </a:spcBef>
            </a:pPr>
            <a:r>
              <a:rPr lang="en-US" sz="2400" dirty="0">
                <a:solidFill>
                  <a:srgbClr val="031A72"/>
                </a:solidFill>
                <a:latin typeface="Aileron" pitchFamily="2" charset="77"/>
                <a:ea typeface="Lato" panose="020F0502020204030203" pitchFamily="34" charset="0"/>
                <a:cs typeface="Lato" panose="020F0502020204030203" pitchFamily="34" charset="0"/>
              </a:rPr>
              <a:t>12-month program</a:t>
            </a:r>
          </a:p>
          <a:p>
            <a:pPr>
              <a:lnSpc>
                <a:spcPct val="135000"/>
              </a:lnSpc>
              <a:spcBef>
                <a:spcPts val="0"/>
              </a:spcBef>
            </a:pPr>
            <a:r>
              <a:rPr lang="en-US" sz="2400" dirty="0">
                <a:solidFill>
                  <a:srgbClr val="031A72"/>
                </a:solidFill>
                <a:latin typeface="Aileron" pitchFamily="2" charset="77"/>
                <a:ea typeface="Lato" panose="020F0502020204030203" pitchFamily="34" charset="0"/>
                <a:cs typeface="Lato" panose="020F0502020204030203" pitchFamily="34" charset="0"/>
              </a:rPr>
              <a:t>We receive:</a:t>
            </a:r>
          </a:p>
          <a:p>
            <a:pPr lvl="1">
              <a:lnSpc>
                <a:spcPct val="135000"/>
              </a:lnSpc>
              <a:spcBef>
                <a:spcPts val="0"/>
              </a:spcBef>
            </a:pPr>
            <a:r>
              <a:rPr lang="en-US" dirty="0">
                <a:solidFill>
                  <a:srgbClr val="031A72"/>
                </a:solidFill>
                <a:latin typeface="Aileron" pitchFamily="2" charset="77"/>
                <a:ea typeface="Lato" panose="020F0502020204030203" pitchFamily="34" charset="0"/>
                <a:cs typeface="Lato" panose="020F0502020204030203" pitchFamily="34" charset="0"/>
              </a:rPr>
              <a:t>Video lessons</a:t>
            </a:r>
          </a:p>
          <a:p>
            <a:pPr lvl="1">
              <a:lnSpc>
                <a:spcPct val="135000"/>
              </a:lnSpc>
              <a:spcBef>
                <a:spcPts val="0"/>
              </a:spcBef>
            </a:pPr>
            <a:r>
              <a:rPr lang="en-US" dirty="0">
                <a:solidFill>
                  <a:srgbClr val="031A72"/>
                </a:solidFill>
                <a:latin typeface="Aileron" pitchFamily="2" charset="77"/>
                <a:ea typeface="Lato" panose="020F0502020204030203" pitchFamily="34" charset="0"/>
                <a:cs typeface="Lato" panose="020F0502020204030203" pitchFamily="34" charset="0"/>
              </a:rPr>
              <a:t>Email templates</a:t>
            </a:r>
          </a:p>
          <a:p>
            <a:pPr lvl="1">
              <a:lnSpc>
                <a:spcPct val="135000"/>
              </a:lnSpc>
              <a:spcBef>
                <a:spcPts val="0"/>
              </a:spcBef>
            </a:pPr>
            <a:r>
              <a:rPr lang="en-US" dirty="0">
                <a:solidFill>
                  <a:srgbClr val="031A72"/>
                </a:solidFill>
                <a:latin typeface="Aileron" pitchFamily="2" charset="77"/>
                <a:ea typeface="Lato" panose="020F0502020204030203" pitchFamily="34" charset="0"/>
                <a:cs typeface="Lato" panose="020F0502020204030203" pitchFamily="34" charset="0"/>
              </a:rPr>
              <a:t>Meeting agendas</a:t>
            </a:r>
          </a:p>
          <a:p>
            <a:pPr lvl="1">
              <a:lnSpc>
                <a:spcPct val="135000"/>
              </a:lnSpc>
              <a:spcBef>
                <a:spcPts val="0"/>
              </a:spcBef>
            </a:pPr>
            <a:r>
              <a:rPr lang="en-US" dirty="0">
                <a:solidFill>
                  <a:srgbClr val="031A72"/>
                </a:solidFill>
                <a:latin typeface="Aileron" pitchFamily="2" charset="77"/>
                <a:ea typeface="Lato" panose="020F0502020204030203" pitchFamily="34" charset="0"/>
                <a:cs typeface="Lato" panose="020F0502020204030203" pitchFamily="34" charset="0"/>
              </a:rPr>
              <a:t>Resource guides</a:t>
            </a:r>
          </a:p>
          <a:p>
            <a:pPr lvl="1">
              <a:lnSpc>
                <a:spcPct val="135000"/>
              </a:lnSpc>
              <a:spcBef>
                <a:spcPts val="0"/>
              </a:spcBef>
            </a:pPr>
            <a:r>
              <a:rPr lang="en-US" dirty="0">
                <a:solidFill>
                  <a:srgbClr val="031A72"/>
                </a:solidFill>
                <a:latin typeface="Aileron" pitchFamily="2" charset="77"/>
                <a:ea typeface="Lato" panose="020F0502020204030203" pitchFamily="34" charset="0"/>
                <a:cs typeface="Lato" panose="020F0502020204030203" pitchFamily="34" charset="0"/>
              </a:rPr>
              <a:t>Twice  monthly accountability/group coaching sessions</a:t>
            </a:r>
          </a:p>
          <a:p>
            <a:pPr lvl="1">
              <a:lnSpc>
                <a:spcPct val="135000"/>
              </a:lnSpc>
              <a:spcBef>
                <a:spcPts val="0"/>
              </a:spcBef>
            </a:pPr>
            <a:r>
              <a:rPr lang="en-US" dirty="0">
                <a:solidFill>
                  <a:srgbClr val="031A72"/>
                </a:solidFill>
                <a:latin typeface="Aileron" pitchFamily="2" charset="77"/>
                <a:ea typeface="Lato" panose="020F0502020204030203" pitchFamily="34" charset="0"/>
                <a:cs typeface="Lato" panose="020F0502020204030203" pitchFamily="34" charset="0"/>
              </a:rPr>
              <a:t>Quarter 1:1 coaching</a:t>
            </a:r>
          </a:p>
          <a:p>
            <a:pPr>
              <a:lnSpc>
                <a:spcPct val="100000"/>
              </a:lnSpc>
              <a:spcBef>
                <a:spcPts val="0"/>
              </a:spcBef>
            </a:pPr>
            <a:r>
              <a:rPr lang="en-US" sz="2400" dirty="0">
                <a:solidFill>
                  <a:srgbClr val="031A72"/>
                </a:solidFill>
                <a:latin typeface="Aileron" pitchFamily="2" charset="77"/>
                <a:ea typeface="Lato" panose="020F0502020204030203" pitchFamily="34" charset="0"/>
                <a:cs typeface="Lato" panose="020F0502020204030203" pitchFamily="34" charset="0"/>
              </a:rPr>
              <a:t>Goal: Stand up an advocacy program with a robust legislative agenda and member engagement</a:t>
            </a:r>
          </a:p>
        </p:txBody>
      </p:sp>
      <p:pic>
        <p:nvPicPr>
          <p:cNvPr id="4" name="Picture 3" descr="A blue and white logo&#10;&#10;Description automatically generated">
            <a:extLst>
              <a:ext uri="{FF2B5EF4-FFF2-40B4-BE49-F238E27FC236}">
                <a16:creationId xmlns:a16="http://schemas.microsoft.com/office/drawing/2014/main" id="{AFEB0DDF-4DC9-E6CA-8DDB-7B5FAEC90662}"/>
              </a:ext>
            </a:extLst>
          </p:cNvPr>
          <p:cNvPicPr>
            <a:picLocks noChangeAspect="1"/>
          </p:cNvPicPr>
          <p:nvPr/>
        </p:nvPicPr>
        <p:blipFill>
          <a:blip r:embed="rId4"/>
          <a:stretch>
            <a:fillRect/>
          </a:stretch>
        </p:blipFill>
        <p:spPr>
          <a:xfrm>
            <a:off x="1279054" y="2590800"/>
            <a:ext cx="2785434" cy="1676400"/>
          </a:xfrm>
          <a:prstGeom prst="rect">
            <a:avLst/>
          </a:prstGeom>
        </p:spPr>
      </p:pic>
    </p:spTree>
    <p:extLst>
      <p:ext uri="{BB962C8B-B14F-4D97-AF65-F5344CB8AC3E}">
        <p14:creationId xmlns:p14="http://schemas.microsoft.com/office/powerpoint/2010/main" val="299422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29"/>
          <p:cNvSpPr txBox="1">
            <a:spLocks noGrp="1"/>
          </p:cNvSpPr>
          <p:nvPr>
            <p:ph type="title"/>
          </p:nvPr>
        </p:nvSpPr>
        <p:spPr>
          <a:xfrm>
            <a:off x="7313710" y="3003020"/>
            <a:ext cx="4534935" cy="474240"/>
          </a:xfrm>
          <a:prstGeom prst="rect">
            <a:avLst/>
          </a:prstGeom>
        </p:spPr>
        <p:txBody>
          <a:bodyPr spcFirstLastPara="1" vert="horz" wrap="square" lIns="121900" tIns="121900" rIns="121900" bIns="121900" rtlCol="0" anchor="ctr" anchorCtr="0">
            <a:noAutofit/>
          </a:bodyPr>
          <a:lstStyle/>
          <a:p>
            <a:pPr algn="ctr"/>
            <a:r>
              <a:rPr lang="en" sz="2800" dirty="0">
                <a:solidFill>
                  <a:srgbClr val="BEBA85"/>
                </a:solidFill>
                <a:latin typeface="Aileron" pitchFamily="2" charset="77"/>
              </a:rPr>
              <a:t>Brian Francis, President</a:t>
            </a:r>
            <a:endParaRPr sz="2800" dirty="0">
              <a:solidFill>
                <a:srgbClr val="BEBA85"/>
              </a:solidFill>
              <a:latin typeface="Aileron" pitchFamily="2" charset="77"/>
            </a:endParaRPr>
          </a:p>
        </p:txBody>
      </p:sp>
      <p:sp>
        <p:nvSpPr>
          <p:cNvPr id="171" name="Google Shape;171;p29"/>
          <p:cNvSpPr/>
          <p:nvPr/>
        </p:nvSpPr>
        <p:spPr>
          <a:xfrm>
            <a:off x="0" y="2103200"/>
            <a:ext cx="482800" cy="2651600"/>
          </a:xfrm>
          <a:prstGeom prst="rect">
            <a:avLst/>
          </a:prstGeom>
          <a:solidFill>
            <a:srgbClr val="0C0B5B"/>
          </a:solidFill>
          <a:ln>
            <a:noFill/>
          </a:ln>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625ADB81-DB5E-4848-9089-50C0EE45C71A}"/>
              </a:ext>
            </a:extLst>
          </p:cNvPr>
          <p:cNvSpPr txBox="1"/>
          <p:nvPr/>
        </p:nvSpPr>
        <p:spPr>
          <a:xfrm>
            <a:off x="12707816" y="1348154"/>
            <a:ext cx="184731" cy="461665"/>
          </a:xfrm>
          <a:prstGeom prst="rect">
            <a:avLst/>
          </a:prstGeom>
          <a:noFill/>
        </p:spPr>
        <p:txBody>
          <a:bodyPr wrap="none" rtlCol="0">
            <a:spAutoFit/>
          </a:bodyPr>
          <a:lstStyle/>
          <a:p>
            <a:endParaRPr lang="en-US" sz="2400" dirty="0"/>
          </a:p>
        </p:txBody>
      </p:sp>
      <p:pic>
        <p:nvPicPr>
          <p:cNvPr id="10" name="Picture 9" descr="A person in a suit and tie&#10;&#10;Description automatically generated with medium confidence">
            <a:extLst>
              <a:ext uri="{FF2B5EF4-FFF2-40B4-BE49-F238E27FC236}">
                <a16:creationId xmlns:a16="http://schemas.microsoft.com/office/drawing/2014/main" id="{62E6D4BD-079C-556A-0978-90D2CB203103}"/>
              </a:ext>
            </a:extLst>
          </p:cNvPr>
          <p:cNvPicPr>
            <a:picLocks noChangeAspect="1"/>
          </p:cNvPicPr>
          <p:nvPr/>
        </p:nvPicPr>
        <p:blipFill>
          <a:blip r:embed="rId3"/>
          <a:stretch>
            <a:fillRect/>
          </a:stretch>
        </p:blipFill>
        <p:spPr>
          <a:xfrm>
            <a:off x="8264597" y="369393"/>
            <a:ext cx="2633163" cy="2419185"/>
          </a:xfrm>
          <a:prstGeom prst="rect">
            <a:avLst/>
          </a:prstGeom>
          <a:ln w="101600">
            <a:solidFill>
              <a:srgbClr val="031A72"/>
            </a:solidFill>
            <a:miter lim="800000"/>
          </a:ln>
        </p:spPr>
      </p:pic>
      <p:pic>
        <p:nvPicPr>
          <p:cNvPr id="2" name="Picture 1" descr="Text&#10;&#10;Description automatically generated with medium confidence">
            <a:extLst>
              <a:ext uri="{FF2B5EF4-FFF2-40B4-BE49-F238E27FC236}">
                <a16:creationId xmlns:a16="http://schemas.microsoft.com/office/drawing/2014/main" id="{773B6836-FA4C-9946-9D12-E9FA41F24A01}"/>
              </a:ext>
            </a:extLst>
          </p:cNvPr>
          <p:cNvPicPr>
            <a:picLocks noChangeAspect="1"/>
          </p:cNvPicPr>
          <p:nvPr/>
        </p:nvPicPr>
        <p:blipFill>
          <a:blip r:embed="rId4"/>
          <a:stretch>
            <a:fillRect/>
          </a:stretch>
        </p:blipFill>
        <p:spPr>
          <a:xfrm>
            <a:off x="1095064" y="553389"/>
            <a:ext cx="2483024" cy="1025597"/>
          </a:xfrm>
          <a:prstGeom prst="rect">
            <a:avLst/>
          </a:prstGeom>
        </p:spPr>
      </p:pic>
      <p:sp>
        <p:nvSpPr>
          <p:cNvPr id="3" name="TextBox 2">
            <a:extLst>
              <a:ext uri="{FF2B5EF4-FFF2-40B4-BE49-F238E27FC236}">
                <a16:creationId xmlns:a16="http://schemas.microsoft.com/office/drawing/2014/main" id="{2A6169EC-7592-779D-573A-9B8D08C95109}"/>
              </a:ext>
            </a:extLst>
          </p:cNvPr>
          <p:cNvSpPr txBox="1"/>
          <p:nvPr/>
        </p:nvSpPr>
        <p:spPr>
          <a:xfrm>
            <a:off x="1075337" y="1822062"/>
            <a:ext cx="6249996" cy="4216539"/>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31A72"/>
                </a:solidFill>
                <a:latin typeface="Aileron" pitchFamily="2" charset="77"/>
              </a:rPr>
              <a:t>Founded in 2016</a:t>
            </a:r>
          </a:p>
          <a:p>
            <a:pPr marL="285750" indent="-285750">
              <a:buFont typeface="Arial" panose="020B0604020202020204" pitchFamily="34" charset="0"/>
              <a:buChar char="•"/>
            </a:pPr>
            <a:r>
              <a:rPr lang="en-US" sz="3600" dirty="0">
                <a:solidFill>
                  <a:srgbClr val="031A72"/>
                </a:solidFill>
                <a:latin typeface="Aileron" pitchFamily="2" charset="77"/>
              </a:rPr>
              <a:t>Advocacy team with 40 years experience</a:t>
            </a:r>
          </a:p>
          <a:p>
            <a:pPr marL="285750" indent="-285750">
              <a:buFont typeface="Arial" panose="020B0604020202020204" pitchFamily="34" charset="0"/>
              <a:buChar char="•"/>
            </a:pPr>
            <a:r>
              <a:rPr lang="en-US" sz="3600" dirty="0">
                <a:solidFill>
                  <a:srgbClr val="031A72"/>
                </a:solidFill>
                <a:latin typeface="Aileron" pitchFamily="2" charset="77"/>
              </a:rPr>
              <a:t>Public Policy programming consultants</a:t>
            </a:r>
          </a:p>
          <a:p>
            <a:pPr marL="285750" indent="-285750">
              <a:buFont typeface="Arial" panose="020B0604020202020204" pitchFamily="34" charset="0"/>
              <a:buChar char="•"/>
            </a:pPr>
            <a:r>
              <a:rPr lang="en-US" sz="3600" dirty="0">
                <a:solidFill>
                  <a:srgbClr val="031A72"/>
                </a:solidFill>
                <a:latin typeface="Aileron" pitchFamily="2" charset="77"/>
              </a:rPr>
              <a:t>Headquartered in North Carolina</a:t>
            </a:r>
          </a:p>
          <a:p>
            <a:endParaRPr lang="en-US" sz="1600" dirty="0">
              <a:solidFill>
                <a:srgbClr val="031A72"/>
              </a:solidFill>
              <a:latin typeface="Aileron" pitchFamily="2" charset="77"/>
            </a:endParaRPr>
          </a:p>
        </p:txBody>
      </p:sp>
      <p:pic>
        <p:nvPicPr>
          <p:cNvPr id="8" name="Picture 7" descr="A close-up of a person smiling&#10;&#10;Description automatically generated">
            <a:extLst>
              <a:ext uri="{FF2B5EF4-FFF2-40B4-BE49-F238E27FC236}">
                <a16:creationId xmlns:a16="http://schemas.microsoft.com/office/drawing/2014/main" id="{2536D204-9369-C799-05E7-FBA910EEFD51}"/>
              </a:ext>
            </a:extLst>
          </p:cNvPr>
          <p:cNvPicPr>
            <a:picLocks noChangeAspect="1"/>
          </p:cNvPicPr>
          <p:nvPr/>
        </p:nvPicPr>
        <p:blipFill rotWithShape="1">
          <a:blip r:embed="rId5"/>
          <a:srcRect b="27276"/>
          <a:stretch/>
        </p:blipFill>
        <p:spPr>
          <a:xfrm>
            <a:off x="8224049" y="3691702"/>
            <a:ext cx="2714261" cy="2511188"/>
          </a:xfrm>
          <a:prstGeom prst="rect">
            <a:avLst/>
          </a:prstGeom>
          <a:ln w="76200">
            <a:solidFill>
              <a:srgbClr val="031A72"/>
            </a:solidFill>
          </a:ln>
        </p:spPr>
      </p:pic>
      <p:sp>
        <p:nvSpPr>
          <p:cNvPr id="9" name="TextBox 8">
            <a:extLst>
              <a:ext uri="{FF2B5EF4-FFF2-40B4-BE49-F238E27FC236}">
                <a16:creationId xmlns:a16="http://schemas.microsoft.com/office/drawing/2014/main" id="{D9C6DEEF-CAFA-FB25-F438-8B0BAA62D0E9}"/>
              </a:ext>
            </a:extLst>
          </p:cNvPr>
          <p:cNvSpPr txBox="1"/>
          <p:nvPr/>
        </p:nvSpPr>
        <p:spPr>
          <a:xfrm>
            <a:off x="6900058" y="6334780"/>
            <a:ext cx="5362237" cy="523220"/>
          </a:xfrm>
          <a:prstGeom prst="rect">
            <a:avLst/>
          </a:prstGeom>
          <a:noFill/>
        </p:spPr>
        <p:txBody>
          <a:bodyPr wrap="none" rtlCol="0">
            <a:spAutoFit/>
          </a:bodyPr>
          <a:lstStyle/>
          <a:p>
            <a:r>
              <a:rPr lang="en-US" sz="2800" dirty="0">
                <a:solidFill>
                  <a:srgbClr val="BEBA85"/>
                </a:solidFill>
                <a:latin typeface="Aileron"/>
              </a:rPr>
              <a:t>Sarah </a:t>
            </a:r>
            <a:r>
              <a:rPr lang="en-US" sz="2800" dirty="0" err="1">
                <a:solidFill>
                  <a:srgbClr val="BEBA85"/>
                </a:solidFill>
                <a:latin typeface="Aileron"/>
              </a:rPr>
              <a:t>Prencipe</a:t>
            </a:r>
            <a:r>
              <a:rPr lang="en-US" sz="2800" dirty="0">
                <a:solidFill>
                  <a:srgbClr val="BEBA85"/>
                </a:solidFill>
                <a:latin typeface="Aileron"/>
              </a:rPr>
              <a:t>, Advocacy Strategist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69;p29">
            <a:extLst>
              <a:ext uri="{FF2B5EF4-FFF2-40B4-BE49-F238E27FC236}">
                <a16:creationId xmlns:a16="http://schemas.microsoft.com/office/drawing/2014/main" id="{8315DEB8-C2B0-6492-CB86-680076166D21}"/>
              </a:ext>
            </a:extLst>
          </p:cNvPr>
          <p:cNvSpPr txBox="1">
            <a:spLocks/>
          </p:cNvSpPr>
          <p:nvPr/>
        </p:nvSpPr>
        <p:spPr>
          <a:xfrm>
            <a:off x="3149843" y="587645"/>
            <a:ext cx="6450904" cy="1163214"/>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rgbClr val="031A72"/>
                </a:solidFill>
                <a:latin typeface="Aileron Heavy" pitchFamily="2" charset="77"/>
              </a:rPr>
              <a:t>Budget and Next Steps</a:t>
            </a:r>
          </a:p>
        </p:txBody>
      </p:sp>
      <p:sp>
        <p:nvSpPr>
          <p:cNvPr id="4" name="TextBox 3">
            <a:extLst>
              <a:ext uri="{FF2B5EF4-FFF2-40B4-BE49-F238E27FC236}">
                <a16:creationId xmlns:a16="http://schemas.microsoft.com/office/drawing/2014/main" id="{BE056737-6CE4-9C41-A2F9-29F4A1EB1643}"/>
              </a:ext>
            </a:extLst>
          </p:cNvPr>
          <p:cNvSpPr txBox="1"/>
          <p:nvPr/>
        </p:nvSpPr>
        <p:spPr>
          <a:xfrm>
            <a:off x="3339548" y="1750859"/>
            <a:ext cx="8427647" cy="4585871"/>
          </a:xfrm>
          <a:prstGeom prst="rect">
            <a:avLst/>
          </a:prstGeom>
          <a:noFill/>
        </p:spPr>
        <p:txBody>
          <a:bodyPr wrap="square">
            <a:spAutoFit/>
          </a:bodyPr>
          <a:lstStyle/>
          <a:p>
            <a:pPr marL="609590" indent="-457200">
              <a:lnSpc>
                <a:spcPct val="150000"/>
              </a:lnSpc>
              <a:spcAft>
                <a:spcPts val="600"/>
              </a:spcAft>
              <a:buClr>
                <a:srgbClr val="031A72"/>
              </a:buClr>
              <a:buFont typeface="Arial" panose="020B0604020202020204" pitchFamily="34" charset="0"/>
              <a:buChar char="•"/>
            </a:pPr>
            <a:r>
              <a:rPr lang="en-US" sz="3200" dirty="0">
                <a:solidFill>
                  <a:srgbClr val="031A72"/>
                </a:solidFill>
                <a:latin typeface="Aileron" pitchFamily="2" charset="77"/>
              </a:rPr>
              <a:t>Program costs $500/month for 12 months ($6,000)</a:t>
            </a:r>
          </a:p>
          <a:p>
            <a:pPr marL="609590" indent="-457200">
              <a:lnSpc>
                <a:spcPct val="150000"/>
              </a:lnSpc>
              <a:spcAft>
                <a:spcPts val="600"/>
              </a:spcAft>
              <a:buClr>
                <a:srgbClr val="031A72"/>
              </a:buClr>
              <a:buFont typeface="Arial" panose="020B0604020202020204" pitchFamily="34" charset="0"/>
              <a:buChar char="•"/>
            </a:pPr>
            <a:r>
              <a:rPr lang="en-US" sz="3200" dirty="0">
                <a:solidFill>
                  <a:srgbClr val="031A72"/>
                </a:solidFill>
                <a:latin typeface="Aileron" pitchFamily="2" charset="77"/>
              </a:rPr>
              <a:t>Discount of $1,000 if paid in advance</a:t>
            </a:r>
          </a:p>
          <a:p>
            <a:pPr marL="609590" indent="-457200">
              <a:lnSpc>
                <a:spcPct val="150000"/>
              </a:lnSpc>
              <a:spcAft>
                <a:spcPts val="600"/>
              </a:spcAft>
              <a:buClr>
                <a:srgbClr val="031A72"/>
              </a:buClr>
              <a:buFont typeface="Arial" panose="020B0604020202020204" pitchFamily="34" charset="0"/>
              <a:buChar char="•"/>
            </a:pPr>
            <a:r>
              <a:rPr lang="en-US" sz="3200" dirty="0">
                <a:solidFill>
                  <a:srgbClr val="031A72"/>
                </a:solidFill>
                <a:latin typeface="Aileron" pitchFamily="2" charset="77"/>
              </a:rPr>
              <a:t>Enrollment now open</a:t>
            </a:r>
          </a:p>
          <a:p>
            <a:pPr marL="152390">
              <a:lnSpc>
                <a:spcPct val="150000"/>
              </a:lnSpc>
              <a:spcAft>
                <a:spcPts val="600"/>
              </a:spcAft>
              <a:buClr>
                <a:srgbClr val="031A72"/>
              </a:buClr>
            </a:pPr>
            <a:endParaRPr lang="en-US" dirty="0">
              <a:solidFill>
                <a:schemeClr val="bg1">
                  <a:lumMod val="50000"/>
                </a:schemeClr>
              </a:solidFill>
              <a:latin typeface="Aileron" pitchFamily="2" charset="77"/>
            </a:endParaRPr>
          </a:p>
          <a:p>
            <a:pPr marL="152390">
              <a:spcAft>
                <a:spcPts val="600"/>
              </a:spcAft>
              <a:buClr>
                <a:srgbClr val="031A72"/>
              </a:buClr>
            </a:pPr>
            <a:endParaRPr lang="en-US" sz="3200" dirty="0">
              <a:solidFill>
                <a:schemeClr val="bg1">
                  <a:lumMod val="50000"/>
                </a:schemeClr>
              </a:solidFill>
              <a:latin typeface="Aileron" pitchFamily="2" charset="77"/>
            </a:endParaRPr>
          </a:p>
          <a:p>
            <a:pPr marL="152390">
              <a:spcAft>
                <a:spcPts val="600"/>
              </a:spcAft>
              <a:buClr>
                <a:srgbClr val="031A72"/>
              </a:buClr>
            </a:pPr>
            <a:endParaRPr lang="en-US" sz="1600" dirty="0">
              <a:solidFill>
                <a:srgbClr val="031A72"/>
              </a:solidFill>
              <a:latin typeface="Aileron" pitchFamily="2" charset="77"/>
            </a:endParaRPr>
          </a:p>
        </p:txBody>
      </p:sp>
    </p:spTree>
    <p:extLst>
      <p:ext uri="{BB962C8B-B14F-4D97-AF65-F5344CB8AC3E}">
        <p14:creationId xmlns:p14="http://schemas.microsoft.com/office/powerpoint/2010/main" val="241695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51FEA-E310-33FE-6926-85187AB3391D}"/>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169;p29">
            <a:extLst>
              <a:ext uri="{FF2B5EF4-FFF2-40B4-BE49-F238E27FC236}">
                <a16:creationId xmlns:a16="http://schemas.microsoft.com/office/drawing/2014/main" id="{54DDCDC9-36A7-9583-B240-F31EAD5CB53B}"/>
              </a:ext>
            </a:extLst>
          </p:cNvPr>
          <p:cNvSpPr txBox="1">
            <a:spLocks/>
          </p:cNvSpPr>
          <p:nvPr/>
        </p:nvSpPr>
        <p:spPr>
          <a:xfrm>
            <a:off x="503756" y="577182"/>
            <a:ext cx="4901535" cy="1120501"/>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rgbClr val="031A72"/>
                </a:solidFill>
                <a:latin typeface="Aileron Heavy" pitchFamily="2" charset="77"/>
              </a:rPr>
              <a:t>Why Advocacy?</a:t>
            </a:r>
          </a:p>
        </p:txBody>
      </p:sp>
      <p:sp>
        <p:nvSpPr>
          <p:cNvPr id="7" name="TextBox 6">
            <a:extLst>
              <a:ext uri="{FF2B5EF4-FFF2-40B4-BE49-F238E27FC236}">
                <a16:creationId xmlns:a16="http://schemas.microsoft.com/office/drawing/2014/main" id="{9054CDA1-8139-BBE1-01A1-DA60D8425003}"/>
              </a:ext>
            </a:extLst>
          </p:cNvPr>
          <p:cNvSpPr txBox="1"/>
          <p:nvPr/>
        </p:nvSpPr>
        <p:spPr>
          <a:xfrm>
            <a:off x="760931" y="1754281"/>
            <a:ext cx="4644360" cy="1405513"/>
          </a:xfrm>
          <a:prstGeom prst="rect">
            <a:avLst/>
          </a:prstGeom>
          <a:noFill/>
        </p:spPr>
        <p:txBody>
          <a:bodyPr wrap="square" rtlCol="0">
            <a:spAutoFit/>
          </a:bodyPr>
          <a:lstStyle/>
          <a:p>
            <a:pPr>
              <a:spcAft>
                <a:spcPts val="400"/>
              </a:spcAft>
              <a:buClr>
                <a:srgbClr val="434343"/>
              </a:buClr>
            </a:pPr>
            <a:r>
              <a:rPr lang="en-US" sz="3000" dirty="0">
                <a:solidFill>
                  <a:srgbClr val="031A72"/>
                </a:solidFill>
                <a:latin typeface="Aileron" pitchFamily="2" charset="77"/>
              </a:rPr>
              <a:t>Member Value</a:t>
            </a:r>
          </a:p>
          <a:p>
            <a:pPr marL="914400" lvl="1" indent="-457200">
              <a:spcAft>
                <a:spcPts val="400"/>
              </a:spcAft>
              <a:buClr>
                <a:srgbClr val="434343"/>
              </a:buClr>
              <a:buFont typeface="Arial" panose="020B0604020202020204" pitchFamily="34" charset="0"/>
              <a:buChar char="•"/>
            </a:pPr>
            <a:r>
              <a:rPr lang="en-US" sz="2600" dirty="0">
                <a:solidFill>
                  <a:schemeClr val="bg2">
                    <a:lumMod val="10000"/>
                    <a:alpha val="60000"/>
                  </a:schemeClr>
                </a:solidFill>
                <a:latin typeface="Aileron" pitchFamily="2" charset="77"/>
              </a:rPr>
              <a:t>What does the Chamber do for me?</a:t>
            </a:r>
          </a:p>
        </p:txBody>
      </p:sp>
      <p:sp>
        <p:nvSpPr>
          <p:cNvPr id="8" name="TextBox 7">
            <a:extLst>
              <a:ext uri="{FF2B5EF4-FFF2-40B4-BE49-F238E27FC236}">
                <a16:creationId xmlns:a16="http://schemas.microsoft.com/office/drawing/2014/main" id="{B20CBAA9-3191-2759-267C-43E0389E4189}"/>
              </a:ext>
            </a:extLst>
          </p:cNvPr>
          <p:cNvSpPr txBox="1"/>
          <p:nvPr/>
        </p:nvSpPr>
        <p:spPr>
          <a:xfrm>
            <a:off x="760931" y="3216392"/>
            <a:ext cx="4644360" cy="1405513"/>
          </a:xfrm>
          <a:prstGeom prst="rect">
            <a:avLst/>
          </a:prstGeom>
          <a:noFill/>
        </p:spPr>
        <p:txBody>
          <a:bodyPr wrap="square">
            <a:spAutoFit/>
          </a:bodyPr>
          <a:lstStyle/>
          <a:p>
            <a:pPr>
              <a:spcAft>
                <a:spcPts val="400"/>
              </a:spcAft>
              <a:buClr>
                <a:srgbClr val="434343"/>
              </a:buClr>
            </a:pPr>
            <a:r>
              <a:rPr lang="en-US" sz="3000" dirty="0">
                <a:solidFill>
                  <a:srgbClr val="031A72"/>
                </a:solidFill>
                <a:latin typeface="Aileron" pitchFamily="2" charset="77"/>
              </a:rPr>
              <a:t>Large Investor Interest</a:t>
            </a:r>
          </a:p>
          <a:p>
            <a:pPr marL="838190" lvl="1" indent="-380990">
              <a:spcAft>
                <a:spcPts val="400"/>
              </a:spcAft>
              <a:buClr>
                <a:srgbClr val="434343"/>
              </a:buClr>
              <a:buFont typeface="Arial" panose="020B0604020202020204" pitchFamily="34" charset="0"/>
              <a:buChar char="•"/>
            </a:pPr>
            <a:r>
              <a:rPr lang="en-US" sz="2600" dirty="0">
                <a:solidFill>
                  <a:schemeClr val="bg2">
                    <a:lumMod val="10000"/>
                    <a:alpha val="60000"/>
                  </a:schemeClr>
                </a:solidFill>
                <a:latin typeface="Aileron" pitchFamily="2" charset="77"/>
              </a:rPr>
              <a:t>What does the Chamber do for the community?</a:t>
            </a:r>
          </a:p>
        </p:txBody>
      </p:sp>
      <p:sp>
        <p:nvSpPr>
          <p:cNvPr id="3" name="TextBox 2">
            <a:extLst>
              <a:ext uri="{FF2B5EF4-FFF2-40B4-BE49-F238E27FC236}">
                <a16:creationId xmlns:a16="http://schemas.microsoft.com/office/drawing/2014/main" id="{ABD21BFC-E43D-A561-C64C-A66D04DA1642}"/>
              </a:ext>
            </a:extLst>
          </p:cNvPr>
          <p:cNvSpPr txBox="1"/>
          <p:nvPr/>
        </p:nvSpPr>
        <p:spPr>
          <a:xfrm>
            <a:off x="760931" y="4621905"/>
            <a:ext cx="4644360" cy="1805623"/>
          </a:xfrm>
          <a:prstGeom prst="rect">
            <a:avLst/>
          </a:prstGeom>
          <a:noFill/>
        </p:spPr>
        <p:txBody>
          <a:bodyPr wrap="square" rtlCol="0">
            <a:spAutoFit/>
          </a:bodyPr>
          <a:lstStyle/>
          <a:p>
            <a:pPr>
              <a:spcAft>
                <a:spcPts val="400"/>
              </a:spcAft>
              <a:buClr>
                <a:srgbClr val="434343"/>
              </a:buClr>
            </a:pPr>
            <a:r>
              <a:rPr lang="en-US" sz="3000" dirty="0">
                <a:solidFill>
                  <a:srgbClr val="031A72"/>
                </a:solidFill>
                <a:latin typeface="Aileron" pitchFamily="2" charset="77"/>
              </a:rPr>
              <a:t>Voice for Business</a:t>
            </a:r>
          </a:p>
          <a:p>
            <a:pPr marL="838190" lvl="1" indent="-380990">
              <a:spcAft>
                <a:spcPts val="400"/>
              </a:spcAft>
              <a:buClr>
                <a:srgbClr val="434343"/>
              </a:buClr>
              <a:buFont typeface="Arial" panose="020B0604020202020204" pitchFamily="34" charset="0"/>
              <a:buChar char="•"/>
            </a:pPr>
            <a:r>
              <a:rPr lang="en-US" sz="2600" dirty="0">
                <a:solidFill>
                  <a:schemeClr val="bg2">
                    <a:lumMod val="10000"/>
                    <a:alpha val="60000"/>
                  </a:schemeClr>
                </a:solidFill>
                <a:latin typeface="Aileron" pitchFamily="2" charset="77"/>
              </a:rPr>
              <a:t>Elected leaders look to us to advocate for a better business community</a:t>
            </a:r>
          </a:p>
        </p:txBody>
      </p:sp>
    </p:spTree>
    <p:extLst>
      <p:ext uri="{BB962C8B-B14F-4D97-AF65-F5344CB8AC3E}">
        <p14:creationId xmlns:p14="http://schemas.microsoft.com/office/powerpoint/2010/main" val="4131407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A3A7B8-F31F-B5F3-A8A9-779F31E207C5}"/>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169;p29">
            <a:extLst>
              <a:ext uri="{FF2B5EF4-FFF2-40B4-BE49-F238E27FC236}">
                <a16:creationId xmlns:a16="http://schemas.microsoft.com/office/drawing/2014/main" id="{54DDCDC9-36A7-9583-B240-F31EAD5CB53B}"/>
              </a:ext>
            </a:extLst>
          </p:cNvPr>
          <p:cNvSpPr txBox="1">
            <a:spLocks/>
          </p:cNvSpPr>
          <p:nvPr/>
        </p:nvSpPr>
        <p:spPr>
          <a:xfrm>
            <a:off x="1368150" y="2905987"/>
            <a:ext cx="3068119" cy="1046026"/>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3600" b="1" dirty="0">
                <a:solidFill>
                  <a:schemeClr val="bg1"/>
                </a:solidFill>
                <a:latin typeface="Aileron Heavy" pitchFamily="2" charset="77"/>
              </a:rPr>
              <a:t>Why Advocacy?</a:t>
            </a:r>
          </a:p>
        </p:txBody>
      </p:sp>
      <p:sp>
        <p:nvSpPr>
          <p:cNvPr id="7" name="TextBox 6">
            <a:extLst>
              <a:ext uri="{FF2B5EF4-FFF2-40B4-BE49-F238E27FC236}">
                <a16:creationId xmlns:a16="http://schemas.microsoft.com/office/drawing/2014/main" id="{9054CDA1-8139-BBE1-01A1-DA60D8425003}"/>
              </a:ext>
            </a:extLst>
          </p:cNvPr>
          <p:cNvSpPr txBox="1"/>
          <p:nvPr/>
        </p:nvSpPr>
        <p:spPr>
          <a:xfrm>
            <a:off x="5804419" y="1231358"/>
            <a:ext cx="5625582" cy="1610697"/>
          </a:xfrm>
          <a:prstGeom prst="rect">
            <a:avLst/>
          </a:prstGeom>
          <a:noFill/>
        </p:spPr>
        <p:txBody>
          <a:bodyPr wrap="square" rtlCol="0">
            <a:spAutoFit/>
          </a:bodyPr>
          <a:lstStyle/>
          <a:p>
            <a:pPr>
              <a:spcAft>
                <a:spcPts val="1000"/>
              </a:spcAft>
              <a:buClr>
                <a:srgbClr val="434343"/>
              </a:buClr>
            </a:pPr>
            <a:r>
              <a:rPr lang="en-US" sz="3000" dirty="0">
                <a:solidFill>
                  <a:srgbClr val="031A72"/>
                </a:solidFill>
                <a:latin typeface="Aileron" pitchFamily="2" charset="77"/>
              </a:rPr>
              <a:t>Brand Building</a:t>
            </a:r>
          </a:p>
          <a:p>
            <a:pPr marL="914400" lvl="1" indent="-457200">
              <a:spcAft>
                <a:spcPts val="1000"/>
              </a:spcAft>
              <a:buClr>
                <a:srgbClr val="434343"/>
              </a:buClr>
              <a:buFont typeface="Arial" panose="020B0604020202020204" pitchFamily="34" charset="0"/>
              <a:buChar char="•"/>
            </a:pPr>
            <a:r>
              <a:rPr lang="en-US" sz="2600" dirty="0">
                <a:solidFill>
                  <a:schemeClr val="bg2">
                    <a:lumMod val="10000"/>
                    <a:alpha val="60000"/>
                  </a:schemeClr>
                </a:solidFill>
                <a:latin typeface="Aileron" pitchFamily="2" charset="77"/>
              </a:rPr>
              <a:t>What sets the Chamber apart?</a:t>
            </a:r>
          </a:p>
          <a:p>
            <a:pPr marL="914400" lvl="1" indent="-457200">
              <a:spcAft>
                <a:spcPts val="1000"/>
              </a:spcAft>
              <a:buClr>
                <a:srgbClr val="434343"/>
              </a:buClr>
              <a:buFont typeface="Arial" panose="020B0604020202020204" pitchFamily="34" charset="0"/>
              <a:buChar char="•"/>
            </a:pPr>
            <a:r>
              <a:rPr lang="en-US" sz="2600" dirty="0">
                <a:solidFill>
                  <a:schemeClr val="bg2">
                    <a:lumMod val="10000"/>
                    <a:alpha val="60000"/>
                  </a:schemeClr>
                </a:solidFill>
                <a:latin typeface="Aileron" pitchFamily="2" charset="77"/>
              </a:rPr>
              <a:t>What value do we provide?</a:t>
            </a:r>
          </a:p>
        </p:txBody>
      </p:sp>
      <p:sp>
        <p:nvSpPr>
          <p:cNvPr id="8" name="TextBox 7">
            <a:extLst>
              <a:ext uri="{FF2B5EF4-FFF2-40B4-BE49-F238E27FC236}">
                <a16:creationId xmlns:a16="http://schemas.microsoft.com/office/drawing/2014/main" id="{B20CBAA9-3191-2759-267C-43E0389E4189}"/>
              </a:ext>
            </a:extLst>
          </p:cNvPr>
          <p:cNvSpPr txBox="1"/>
          <p:nvPr/>
        </p:nvSpPr>
        <p:spPr>
          <a:xfrm>
            <a:off x="5804419" y="3580273"/>
            <a:ext cx="5625582" cy="1482457"/>
          </a:xfrm>
          <a:prstGeom prst="rect">
            <a:avLst/>
          </a:prstGeom>
          <a:noFill/>
        </p:spPr>
        <p:txBody>
          <a:bodyPr wrap="square">
            <a:spAutoFit/>
          </a:bodyPr>
          <a:lstStyle/>
          <a:p>
            <a:pPr>
              <a:spcAft>
                <a:spcPts val="1000"/>
              </a:spcAft>
              <a:buClr>
                <a:srgbClr val="434343"/>
              </a:buClr>
            </a:pPr>
            <a:r>
              <a:rPr lang="en-US" sz="3000" dirty="0">
                <a:solidFill>
                  <a:srgbClr val="031A72"/>
                </a:solidFill>
                <a:latin typeface="Aileron" pitchFamily="2" charset="77"/>
              </a:rPr>
              <a:t>If not us, then who?</a:t>
            </a:r>
          </a:p>
          <a:p>
            <a:pPr marL="838190" lvl="1" indent="-380990">
              <a:spcAft>
                <a:spcPts val="1000"/>
              </a:spcAft>
              <a:buClr>
                <a:srgbClr val="434343"/>
              </a:buClr>
              <a:buFont typeface="Arial" panose="020B0604020202020204" pitchFamily="34" charset="0"/>
              <a:buChar char="•"/>
            </a:pPr>
            <a:r>
              <a:rPr lang="en-US" sz="2600" dirty="0">
                <a:solidFill>
                  <a:schemeClr val="bg2">
                    <a:lumMod val="10000"/>
                    <a:alpha val="60000"/>
                  </a:schemeClr>
                </a:solidFill>
                <a:latin typeface="Aileron" pitchFamily="2" charset="77"/>
              </a:rPr>
              <a:t>Who advocates for business in our community?</a:t>
            </a:r>
          </a:p>
        </p:txBody>
      </p:sp>
    </p:spTree>
    <p:extLst>
      <p:ext uri="{BB962C8B-B14F-4D97-AF65-F5344CB8AC3E}">
        <p14:creationId xmlns:p14="http://schemas.microsoft.com/office/powerpoint/2010/main" val="360962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8EBE42-7A0E-344D-05C1-2FE2783E3DAD}"/>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169;p29">
            <a:extLst>
              <a:ext uri="{FF2B5EF4-FFF2-40B4-BE49-F238E27FC236}">
                <a16:creationId xmlns:a16="http://schemas.microsoft.com/office/drawing/2014/main" id="{2541D059-74F1-2F31-239D-D4D5E1A5DA18}"/>
              </a:ext>
            </a:extLst>
          </p:cNvPr>
          <p:cNvSpPr txBox="1">
            <a:spLocks/>
          </p:cNvSpPr>
          <p:nvPr/>
        </p:nvSpPr>
        <p:spPr>
          <a:xfrm>
            <a:off x="518044" y="777207"/>
            <a:ext cx="4901535" cy="1120501"/>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chemeClr val="bg1"/>
                </a:solidFill>
                <a:latin typeface="Aileron Heavy" pitchFamily="2" charset="77"/>
              </a:rPr>
              <a:t>Step 1:</a:t>
            </a:r>
          </a:p>
          <a:p>
            <a:r>
              <a:rPr lang="en-US" sz="4400" b="1" dirty="0">
                <a:solidFill>
                  <a:schemeClr val="bg1"/>
                </a:solidFill>
                <a:latin typeface="Aileron Heavy" pitchFamily="2" charset="77"/>
              </a:rPr>
              <a:t>Commitment</a:t>
            </a:r>
          </a:p>
        </p:txBody>
      </p:sp>
      <p:sp>
        <p:nvSpPr>
          <p:cNvPr id="9" name="TextBox 8">
            <a:extLst>
              <a:ext uri="{FF2B5EF4-FFF2-40B4-BE49-F238E27FC236}">
                <a16:creationId xmlns:a16="http://schemas.microsoft.com/office/drawing/2014/main" id="{FDA3A6B4-93D7-DEC3-B81F-FED09CD7DA5A}"/>
              </a:ext>
            </a:extLst>
          </p:cNvPr>
          <p:cNvSpPr txBox="1"/>
          <p:nvPr/>
        </p:nvSpPr>
        <p:spPr>
          <a:xfrm>
            <a:off x="760931" y="2674914"/>
            <a:ext cx="5111232" cy="1408591"/>
          </a:xfrm>
          <a:prstGeom prst="rect">
            <a:avLst/>
          </a:prstGeom>
          <a:noFill/>
        </p:spPr>
        <p:txBody>
          <a:bodyPr wrap="square" rtlCol="0">
            <a:spAutoFit/>
          </a:bodyPr>
          <a:lstStyle/>
          <a:p>
            <a:pPr marL="0" indent="0" algn="l">
              <a:lnSpc>
                <a:spcPct val="90000"/>
              </a:lnSpc>
              <a:spcAft>
                <a:spcPts val="4000"/>
              </a:spcAft>
            </a:pPr>
            <a:r>
              <a:rPr lang="en-US" sz="2900" dirty="0">
                <a:solidFill>
                  <a:schemeClr val="bg1"/>
                </a:solidFill>
                <a:latin typeface="Aileron" pitchFamily="2" charset="77"/>
              </a:rPr>
              <a:t>Define what Advocacy is.</a:t>
            </a:r>
          </a:p>
          <a:p>
            <a:pPr marL="0" indent="0" algn="l">
              <a:lnSpc>
                <a:spcPct val="90000"/>
              </a:lnSpc>
              <a:spcAft>
                <a:spcPts val="4000"/>
              </a:spcAft>
            </a:pPr>
            <a:r>
              <a:rPr lang="en-US" sz="2900" dirty="0">
                <a:solidFill>
                  <a:schemeClr val="bg1"/>
                </a:solidFill>
                <a:latin typeface="Aileron" pitchFamily="2" charset="77"/>
              </a:rPr>
              <a:t>Define what Advocacy is not.</a:t>
            </a:r>
          </a:p>
        </p:txBody>
      </p:sp>
    </p:spTree>
    <p:extLst>
      <p:ext uri="{BB962C8B-B14F-4D97-AF65-F5344CB8AC3E}">
        <p14:creationId xmlns:p14="http://schemas.microsoft.com/office/powerpoint/2010/main" val="49305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52E76-6072-56FC-9605-CF2D8EEC1F03}"/>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169;p29">
            <a:extLst>
              <a:ext uri="{FF2B5EF4-FFF2-40B4-BE49-F238E27FC236}">
                <a16:creationId xmlns:a16="http://schemas.microsoft.com/office/drawing/2014/main" id="{2541D059-74F1-2F31-239D-D4D5E1A5DA18}"/>
              </a:ext>
            </a:extLst>
          </p:cNvPr>
          <p:cNvSpPr txBox="1">
            <a:spLocks/>
          </p:cNvSpPr>
          <p:nvPr/>
        </p:nvSpPr>
        <p:spPr>
          <a:xfrm>
            <a:off x="3375545" y="569373"/>
            <a:ext cx="6982893" cy="1120501"/>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rgbClr val="031A72"/>
                </a:solidFill>
                <a:latin typeface="Aileron Heavy" pitchFamily="2" charset="77"/>
              </a:rPr>
              <a:t>Step 2: Team Building</a:t>
            </a:r>
          </a:p>
        </p:txBody>
      </p:sp>
      <p:sp>
        <p:nvSpPr>
          <p:cNvPr id="9" name="TextBox 8">
            <a:extLst>
              <a:ext uri="{FF2B5EF4-FFF2-40B4-BE49-F238E27FC236}">
                <a16:creationId xmlns:a16="http://schemas.microsoft.com/office/drawing/2014/main" id="{FDA3A6B4-93D7-DEC3-B81F-FED09CD7DA5A}"/>
              </a:ext>
            </a:extLst>
          </p:cNvPr>
          <p:cNvSpPr txBox="1"/>
          <p:nvPr/>
        </p:nvSpPr>
        <p:spPr>
          <a:xfrm>
            <a:off x="3375545" y="2259247"/>
            <a:ext cx="8054455" cy="3690754"/>
          </a:xfrm>
          <a:prstGeom prst="rect">
            <a:avLst/>
          </a:prstGeom>
          <a:noFill/>
        </p:spPr>
        <p:txBody>
          <a:bodyPr wrap="square" rtlCol="0">
            <a:spAutoFit/>
          </a:bodyPr>
          <a:lstStyle/>
          <a:p>
            <a:pPr marL="0" indent="0" algn="l">
              <a:lnSpc>
                <a:spcPct val="90000"/>
              </a:lnSpc>
              <a:spcAft>
                <a:spcPts val="400"/>
              </a:spcAft>
            </a:pPr>
            <a:r>
              <a:rPr lang="en-US" sz="2900" dirty="0">
                <a:solidFill>
                  <a:srgbClr val="031A72"/>
                </a:solidFill>
                <a:latin typeface="Aileron" pitchFamily="2" charset="77"/>
              </a:rPr>
              <a:t>Create a Public Policy/Advocacy Committee/</a:t>
            </a:r>
          </a:p>
          <a:p>
            <a:pPr marL="0" indent="0" algn="l">
              <a:lnSpc>
                <a:spcPct val="90000"/>
              </a:lnSpc>
              <a:spcAft>
                <a:spcPts val="4000"/>
              </a:spcAft>
            </a:pPr>
            <a:r>
              <a:rPr lang="en-US" sz="2900" dirty="0">
                <a:solidFill>
                  <a:srgbClr val="031A72"/>
                </a:solidFill>
                <a:latin typeface="Aileron" pitchFamily="2" charset="77"/>
              </a:rPr>
              <a:t>Task Force.</a:t>
            </a:r>
          </a:p>
          <a:p>
            <a:pPr marL="0" indent="0" algn="l">
              <a:lnSpc>
                <a:spcPct val="90000"/>
              </a:lnSpc>
              <a:spcAft>
                <a:spcPts val="4000"/>
              </a:spcAft>
            </a:pPr>
            <a:r>
              <a:rPr lang="en-US" sz="2900" dirty="0">
                <a:solidFill>
                  <a:schemeClr val="bg2">
                    <a:lumMod val="50000"/>
                  </a:schemeClr>
                </a:solidFill>
                <a:latin typeface="Aileron" pitchFamily="2" charset="77"/>
              </a:rPr>
              <a:t> - Government/Community Affairs Professionals</a:t>
            </a:r>
          </a:p>
          <a:p>
            <a:pPr marL="0" indent="0" algn="l">
              <a:lnSpc>
                <a:spcPct val="90000"/>
              </a:lnSpc>
              <a:spcAft>
                <a:spcPts val="4000"/>
              </a:spcAft>
            </a:pPr>
            <a:r>
              <a:rPr lang="en-US" sz="2900" dirty="0">
                <a:solidFill>
                  <a:schemeClr val="bg2">
                    <a:lumMod val="50000"/>
                  </a:schemeClr>
                </a:solidFill>
                <a:latin typeface="Aileron" pitchFamily="2" charset="77"/>
              </a:rPr>
              <a:t> - Business Leaders</a:t>
            </a:r>
          </a:p>
          <a:p>
            <a:pPr marL="0" indent="0" algn="l">
              <a:lnSpc>
                <a:spcPct val="90000"/>
              </a:lnSpc>
              <a:spcAft>
                <a:spcPts val="4000"/>
              </a:spcAft>
            </a:pPr>
            <a:r>
              <a:rPr lang="en-US" sz="2900" dirty="0">
                <a:solidFill>
                  <a:schemeClr val="bg2">
                    <a:lumMod val="50000"/>
                  </a:schemeClr>
                </a:solidFill>
                <a:latin typeface="Aileron" pitchFamily="2" charset="77"/>
              </a:rPr>
              <a:t> - Leadership Program Graduates</a:t>
            </a:r>
          </a:p>
        </p:txBody>
      </p:sp>
    </p:spTree>
    <p:extLst>
      <p:ext uri="{BB962C8B-B14F-4D97-AF65-F5344CB8AC3E}">
        <p14:creationId xmlns:p14="http://schemas.microsoft.com/office/powerpoint/2010/main" val="159829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7804A-DA93-85C3-1B4D-313C754B8A50}"/>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169;p29">
            <a:extLst>
              <a:ext uri="{FF2B5EF4-FFF2-40B4-BE49-F238E27FC236}">
                <a16:creationId xmlns:a16="http://schemas.microsoft.com/office/drawing/2014/main" id="{2541D059-74F1-2F31-239D-D4D5E1A5DA18}"/>
              </a:ext>
            </a:extLst>
          </p:cNvPr>
          <p:cNvSpPr txBox="1">
            <a:spLocks/>
          </p:cNvSpPr>
          <p:nvPr/>
        </p:nvSpPr>
        <p:spPr>
          <a:xfrm>
            <a:off x="1118119" y="1684861"/>
            <a:ext cx="3568181" cy="3745452"/>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pPr>
              <a:spcAft>
                <a:spcPts val="2000"/>
              </a:spcAft>
            </a:pPr>
            <a:r>
              <a:rPr lang="en-US" sz="3800" b="1" dirty="0">
                <a:solidFill>
                  <a:schemeClr val="bg1"/>
                </a:solidFill>
                <a:latin typeface="Aileron Heavy" pitchFamily="2" charset="77"/>
              </a:rPr>
              <a:t>Step 3: </a:t>
            </a:r>
          </a:p>
          <a:p>
            <a:pPr>
              <a:spcAft>
                <a:spcPts val="2000"/>
              </a:spcAft>
            </a:pPr>
            <a:r>
              <a:rPr lang="en-US" sz="3400" b="1" dirty="0">
                <a:solidFill>
                  <a:schemeClr val="bg1"/>
                </a:solidFill>
                <a:latin typeface="Aileron Heavy" pitchFamily="2" charset="77"/>
              </a:rPr>
              <a:t>Issue Identification </a:t>
            </a:r>
          </a:p>
          <a:p>
            <a:pPr>
              <a:spcAft>
                <a:spcPts val="2000"/>
              </a:spcAft>
            </a:pPr>
            <a:r>
              <a:rPr lang="en-US" sz="3400" b="1" dirty="0">
                <a:solidFill>
                  <a:schemeClr val="bg1"/>
                </a:solidFill>
                <a:latin typeface="Aileron Heavy" pitchFamily="2" charset="77"/>
              </a:rPr>
              <a:t>and</a:t>
            </a:r>
          </a:p>
          <a:p>
            <a:pPr>
              <a:spcAft>
                <a:spcPts val="2000"/>
              </a:spcAft>
            </a:pPr>
            <a:r>
              <a:rPr lang="en-US" sz="3400" b="1" dirty="0">
                <a:solidFill>
                  <a:schemeClr val="bg1"/>
                </a:solidFill>
                <a:latin typeface="Aileron Heavy" pitchFamily="2" charset="77"/>
              </a:rPr>
              <a:t>Legislative Agenda</a:t>
            </a:r>
          </a:p>
        </p:txBody>
      </p:sp>
      <p:sp>
        <p:nvSpPr>
          <p:cNvPr id="9" name="TextBox 8">
            <a:extLst>
              <a:ext uri="{FF2B5EF4-FFF2-40B4-BE49-F238E27FC236}">
                <a16:creationId xmlns:a16="http://schemas.microsoft.com/office/drawing/2014/main" id="{FDA3A6B4-93D7-DEC3-B81F-FED09CD7DA5A}"/>
              </a:ext>
            </a:extLst>
          </p:cNvPr>
          <p:cNvSpPr txBox="1"/>
          <p:nvPr/>
        </p:nvSpPr>
        <p:spPr>
          <a:xfrm>
            <a:off x="5186362" y="1936283"/>
            <a:ext cx="6505575" cy="2985433"/>
          </a:xfrm>
          <a:prstGeom prst="rect">
            <a:avLst/>
          </a:prstGeom>
          <a:noFill/>
        </p:spPr>
        <p:txBody>
          <a:bodyPr wrap="square" rtlCol="0">
            <a:spAutoFit/>
          </a:bodyPr>
          <a:lstStyle/>
          <a:p>
            <a:pPr lvl="0" algn="l" rtl="0">
              <a:lnSpc>
                <a:spcPct val="150000"/>
              </a:lnSpc>
              <a:spcBef>
                <a:spcPts val="0"/>
              </a:spcBef>
              <a:spcAft>
                <a:spcPts val="0"/>
              </a:spcAft>
            </a:pPr>
            <a:r>
              <a:rPr lang="en" sz="3200" dirty="0">
                <a:solidFill>
                  <a:srgbClr val="031A72"/>
                </a:solidFill>
                <a:latin typeface="Calluna" pitchFamily="2" charset="77"/>
              </a:rPr>
              <a:t>Look at other Chambers.</a:t>
            </a:r>
          </a:p>
          <a:p>
            <a:pPr lvl="0" algn="l" rtl="0">
              <a:lnSpc>
                <a:spcPct val="150000"/>
              </a:lnSpc>
              <a:spcBef>
                <a:spcPts val="0"/>
              </a:spcBef>
              <a:spcAft>
                <a:spcPts val="0"/>
              </a:spcAft>
            </a:pPr>
            <a:r>
              <a:rPr lang="en" sz="3200" dirty="0">
                <a:solidFill>
                  <a:srgbClr val="031A72"/>
                </a:solidFill>
                <a:latin typeface="Calluna" pitchFamily="2" charset="77"/>
              </a:rPr>
              <a:t>Survey our members.</a:t>
            </a:r>
          </a:p>
          <a:p>
            <a:pPr lvl="0" algn="l">
              <a:lnSpc>
                <a:spcPct val="150000"/>
              </a:lnSpc>
            </a:pPr>
            <a:r>
              <a:rPr lang="en" sz="3200" dirty="0">
                <a:solidFill>
                  <a:srgbClr val="031A72"/>
                </a:solidFill>
                <a:latin typeface="Calluna" pitchFamily="2" charset="77"/>
              </a:rPr>
              <a:t>Work with our local government.</a:t>
            </a:r>
          </a:p>
          <a:p>
            <a:pPr lvl="0" algn="l">
              <a:lnSpc>
                <a:spcPct val="150000"/>
              </a:lnSpc>
            </a:pPr>
            <a:r>
              <a:rPr lang="en" sz="3200" dirty="0">
                <a:solidFill>
                  <a:srgbClr val="031A72"/>
                </a:solidFill>
                <a:latin typeface="Calluna" pitchFamily="2" charset="77"/>
              </a:rPr>
              <a:t>Guiding Principles and Action Items.</a:t>
            </a:r>
          </a:p>
        </p:txBody>
      </p:sp>
    </p:spTree>
    <p:extLst>
      <p:ext uri="{BB962C8B-B14F-4D97-AF65-F5344CB8AC3E}">
        <p14:creationId xmlns:p14="http://schemas.microsoft.com/office/powerpoint/2010/main" val="31397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20EB52-F514-B16F-BFC0-0CA39DC2215D}"/>
              </a:ext>
            </a:extLst>
          </p:cNvPr>
          <p:cNvPicPr>
            <a:picLocks noChangeAspect="1"/>
          </p:cNvPicPr>
          <p:nvPr/>
        </p:nvPicPr>
        <p:blipFill>
          <a:blip r:embed="rId3"/>
          <a:stretch>
            <a:fillRect/>
          </a:stretch>
        </p:blipFill>
        <p:spPr>
          <a:xfrm>
            <a:off x="0" y="0"/>
            <a:ext cx="12192000" cy="6858000"/>
          </a:xfrm>
          <a:prstGeom prst="rect">
            <a:avLst/>
          </a:prstGeom>
        </p:spPr>
      </p:pic>
      <p:sp>
        <p:nvSpPr>
          <p:cNvPr id="5" name="Google Shape;169;p29">
            <a:extLst>
              <a:ext uri="{FF2B5EF4-FFF2-40B4-BE49-F238E27FC236}">
                <a16:creationId xmlns:a16="http://schemas.microsoft.com/office/drawing/2014/main" id="{8315DEB8-C2B0-6492-CB86-680076166D21}"/>
              </a:ext>
            </a:extLst>
          </p:cNvPr>
          <p:cNvSpPr txBox="1">
            <a:spLocks/>
          </p:cNvSpPr>
          <p:nvPr/>
        </p:nvSpPr>
        <p:spPr>
          <a:xfrm>
            <a:off x="503757" y="709720"/>
            <a:ext cx="5168381" cy="1120501"/>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chemeClr val="bg1"/>
                </a:solidFill>
                <a:latin typeface="Aileron Heavy" pitchFamily="2" charset="77"/>
              </a:rPr>
              <a:t>Step 4: </a:t>
            </a:r>
          </a:p>
          <a:p>
            <a:r>
              <a:rPr lang="en-US" sz="4400" b="1" dirty="0">
                <a:solidFill>
                  <a:schemeClr val="bg1"/>
                </a:solidFill>
                <a:latin typeface="Aileron Heavy" pitchFamily="2" charset="77"/>
              </a:rPr>
              <a:t>Share the Agenda</a:t>
            </a:r>
          </a:p>
        </p:txBody>
      </p:sp>
      <p:sp>
        <p:nvSpPr>
          <p:cNvPr id="6" name="TextBox 5">
            <a:extLst>
              <a:ext uri="{FF2B5EF4-FFF2-40B4-BE49-F238E27FC236}">
                <a16:creationId xmlns:a16="http://schemas.microsoft.com/office/drawing/2014/main" id="{D019F709-E79C-DD2D-113D-B05DF5C76D66}"/>
              </a:ext>
            </a:extLst>
          </p:cNvPr>
          <p:cNvSpPr txBox="1"/>
          <p:nvPr/>
        </p:nvSpPr>
        <p:spPr>
          <a:xfrm>
            <a:off x="746648" y="2539941"/>
            <a:ext cx="5349352" cy="3343223"/>
          </a:xfrm>
          <a:prstGeom prst="rect">
            <a:avLst/>
          </a:prstGeom>
          <a:noFill/>
        </p:spPr>
        <p:txBody>
          <a:bodyPr wrap="square" rtlCol="0">
            <a:spAutoFit/>
          </a:bodyPr>
          <a:lstStyle/>
          <a:p>
            <a:pPr lvl="0"/>
            <a:r>
              <a:rPr lang="en-US" sz="3000" dirty="0">
                <a:solidFill>
                  <a:schemeClr val="bg1"/>
                </a:solidFill>
                <a:latin typeface="Calluna" pitchFamily="2" charset="77"/>
              </a:rPr>
              <a:t>Share Legislative Agenda with Members and Legislators</a:t>
            </a:r>
          </a:p>
          <a:p>
            <a:pPr lvl="0">
              <a:lnSpc>
                <a:spcPct val="150000"/>
              </a:lnSpc>
              <a:spcAft>
                <a:spcPts val="1200"/>
              </a:spcAft>
            </a:pPr>
            <a:r>
              <a:rPr lang="en-US" sz="3000" dirty="0">
                <a:solidFill>
                  <a:schemeClr val="bg1"/>
                </a:solidFill>
                <a:latin typeface="Calluna" pitchFamily="2" charset="77"/>
              </a:rPr>
              <a:t>Legislative Breakfast</a:t>
            </a:r>
          </a:p>
          <a:p>
            <a:pPr lvl="0">
              <a:lnSpc>
                <a:spcPct val="150000"/>
              </a:lnSpc>
              <a:spcAft>
                <a:spcPts val="1200"/>
              </a:spcAft>
            </a:pPr>
            <a:r>
              <a:rPr lang="en-US" sz="3000" dirty="0">
                <a:solidFill>
                  <a:schemeClr val="bg1"/>
                </a:solidFill>
                <a:latin typeface="Calluna" pitchFamily="2" charset="77"/>
              </a:rPr>
              <a:t>Small Group Meetings</a:t>
            </a:r>
          </a:p>
          <a:p>
            <a:pPr lvl="0">
              <a:lnSpc>
                <a:spcPct val="150000"/>
              </a:lnSpc>
              <a:spcAft>
                <a:spcPts val="1200"/>
              </a:spcAft>
            </a:pPr>
            <a:r>
              <a:rPr lang="en-US" sz="3000" dirty="0">
                <a:solidFill>
                  <a:schemeClr val="bg1"/>
                </a:solidFill>
                <a:latin typeface="Calluna" pitchFamily="2" charset="77"/>
              </a:rPr>
              <a:t>State Capital Trip</a:t>
            </a:r>
          </a:p>
        </p:txBody>
      </p:sp>
    </p:spTree>
    <p:extLst>
      <p:ext uri="{BB962C8B-B14F-4D97-AF65-F5344CB8AC3E}">
        <p14:creationId xmlns:p14="http://schemas.microsoft.com/office/powerpoint/2010/main" val="204190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5AEA01-43DC-0A28-94A0-D9920E1C8EDF}"/>
              </a:ext>
            </a:extLst>
          </p:cNvPr>
          <p:cNvPicPr>
            <a:picLocks noChangeAspect="1"/>
          </p:cNvPicPr>
          <p:nvPr/>
        </p:nvPicPr>
        <p:blipFill>
          <a:blip r:embed="rId3"/>
          <a:stretch>
            <a:fillRect/>
          </a:stretch>
        </p:blipFill>
        <p:spPr>
          <a:xfrm>
            <a:off x="0" y="0"/>
            <a:ext cx="12192000" cy="6858000"/>
          </a:xfrm>
          <a:prstGeom prst="rect">
            <a:avLst/>
          </a:prstGeom>
        </p:spPr>
      </p:pic>
      <p:sp>
        <p:nvSpPr>
          <p:cNvPr id="5" name="Google Shape;169;p29">
            <a:extLst>
              <a:ext uri="{FF2B5EF4-FFF2-40B4-BE49-F238E27FC236}">
                <a16:creationId xmlns:a16="http://schemas.microsoft.com/office/drawing/2014/main" id="{8315DEB8-C2B0-6492-CB86-680076166D21}"/>
              </a:ext>
            </a:extLst>
          </p:cNvPr>
          <p:cNvSpPr txBox="1">
            <a:spLocks/>
          </p:cNvSpPr>
          <p:nvPr/>
        </p:nvSpPr>
        <p:spPr>
          <a:xfrm>
            <a:off x="8692340" y="2871105"/>
            <a:ext cx="2453756" cy="1120501"/>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chemeClr val="bg1"/>
                </a:solidFill>
                <a:latin typeface="Aileron Heavy" pitchFamily="2" charset="77"/>
              </a:rPr>
              <a:t>Step 5: Report</a:t>
            </a:r>
          </a:p>
        </p:txBody>
      </p:sp>
      <p:sp>
        <p:nvSpPr>
          <p:cNvPr id="6" name="TextBox 5">
            <a:extLst>
              <a:ext uri="{FF2B5EF4-FFF2-40B4-BE49-F238E27FC236}">
                <a16:creationId xmlns:a16="http://schemas.microsoft.com/office/drawing/2014/main" id="{D019F709-E79C-DD2D-113D-B05DF5C76D66}"/>
              </a:ext>
            </a:extLst>
          </p:cNvPr>
          <p:cNvSpPr txBox="1"/>
          <p:nvPr/>
        </p:nvSpPr>
        <p:spPr>
          <a:xfrm>
            <a:off x="824985" y="2063498"/>
            <a:ext cx="4663552" cy="2731004"/>
          </a:xfrm>
          <a:prstGeom prst="rect">
            <a:avLst/>
          </a:prstGeom>
          <a:noFill/>
        </p:spPr>
        <p:txBody>
          <a:bodyPr wrap="square" rtlCol="0">
            <a:spAutoFit/>
          </a:bodyPr>
          <a:lstStyle/>
          <a:p>
            <a:pPr lvl="0">
              <a:lnSpc>
                <a:spcPct val="150000"/>
              </a:lnSpc>
              <a:spcAft>
                <a:spcPts val="2000"/>
              </a:spcAft>
            </a:pPr>
            <a:r>
              <a:rPr lang="en-US" sz="3200" dirty="0">
                <a:solidFill>
                  <a:schemeClr val="bg1"/>
                </a:solidFill>
                <a:latin typeface="Aileron" pitchFamily="2" charset="77"/>
              </a:rPr>
              <a:t>Board Updates</a:t>
            </a:r>
          </a:p>
          <a:p>
            <a:pPr lvl="0">
              <a:lnSpc>
                <a:spcPct val="150000"/>
              </a:lnSpc>
              <a:spcAft>
                <a:spcPts val="2000"/>
              </a:spcAft>
            </a:pPr>
            <a:r>
              <a:rPr lang="en-US" sz="3200" dirty="0">
                <a:solidFill>
                  <a:schemeClr val="bg1"/>
                </a:solidFill>
                <a:latin typeface="Aileron" pitchFamily="2" charset="77"/>
              </a:rPr>
              <a:t>Video Updates</a:t>
            </a:r>
          </a:p>
          <a:p>
            <a:pPr lvl="0">
              <a:lnSpc>
                <a:spcPct val="150000"/>
              </a:lnSpc>
              <a:spcAft>
                <a:spcPts val="2000"/>
              </a:spcAft>
            </a:pPr>
            <a:r>
              <a:rPr lang="en-US" sz="3200" dirty="0">
                <a:solidFill>
                  <a:schemeClr val="bg1"/>
                </a:solidFill>
                <a:latin typeface="Aileron" pitchFamily="2" charset="77"/>
              </a:rPr>
              <a:t>Action Alerts</a:t>
            </a:r>
          </a:p>
        </p:txBody>
      </p:sp>
    </p:spTree>
    <p:extLst>
      <p:ext uri="{BB962C8B-B14F-4D97-AF65-F5344CB8AC3E}">
        <p14:creationId xmlns:p14="http://schemas.microsoft.com/office/powerpoint/2010/main" val="1963770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A05987-218B-6A81-4E86-77180DE53FC4}"/>
              </a:ext>
            </a:extLst>
          </p:cNvPr>
          <p:cNvPicPr>
            <a:picLocks noChangeAspect="1"/>
          </p:cNvPicPr>
          <p:nvPr/>
        </p:nvPicPr>
        <p:blipFill>
          <a:blip r:embed="rId3"/>
          <a:stretch>
            <a:fillRect/>
          </a:stretch>
        </p:blipFill>
        <p:spPr>
          <a:xfrm>
            <a:off x="0" y="7795"/>
            <a:ext cx="12192000" cy="6858000"/>
          </a:xfrm>
          <a:prstGeom prst="rect">
            <a:avLst/>
          </a:prstGeom>
        </p:spPr>
      </p:pic>
      <p:sp>
        <p:nvSpPr>
          <p:cNvPr id="5" name="Google Shape;169;p29">
            <a:extLst>
              <a:ext uri="{FF2B5EF4-FFF2-40B4-BE49-F238E27FC236}">
                <a16:creationId xmlns:a16="http://schemas.microsoft.com/office/drawing/2014/main" id="{8315DEB8-C2B0-6492-CB86-680076166D21}"/>
              </a:ext>
            </a:extLst>
          </p:cNvPr>
          <p:cNvSpPr txBox="1">
            <a:spLocks/>
          </p:cNvSpPr>
          <p:nvPr/>
        </p:nvSpPr>
        <p:spPr>
          <a:xfrm>
            <a:off x="565669" y="913236"/>
            <a:ext cx="6450904" cy="1163214"/>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000"/>
              <a:buNone/>
              <a:defRPr sz="40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z="4400" b="1" dirty="0">
                <a:solidFill>
                  <a:srgbClr val="031A72"/>
                </a:solidFill>
                <a:latin typeface="Aileron Heavy" pitchFamily="2" charset="77"/>
              </a:rPr>
              <a:t>Chamber Advocacy </a:t>
            </a:r>
          </a:p>
          <a:p>
            <a:r>
              <a:rPr lang="en-US" sz="4400" b="1" dirty="0">
                <a:solidFill>
                  <a:srgbClr val="031A72"/>
                </a:solidFill>
                <a:latin typeface="Aileron Heavy" pitchFamily="2" charset="77"/>
              </a:rPr>
              <a:t>Impact</a:t>
            </a:r>
          </a:p>
        </p:txBody>
      </p:sp>
      <p:sp>
        <p:nvSpPr>
          <p:cNvPr id="4" name="TextBox 3">
            <a:extLst>
              <a:ext uri="{FF2B5EF4-FFF2-40B4-BE49-F238E27FC236}">
                <a16:creationId xmlns:a16="http://schemas.microsoft.com/office/drawing/2014/main" id="{BE056737-6CE4-9C41-A2F9-29F4A1EB1643}"/>
              </a:ext>
            </a:extLst>
          </p:cNvPr>
          <p:cNvSpPr txBox="1"/>
          <p:nvPr/>
        </p:nvSpPr>
        <p:spPr>
          <a:xfrm>
            <a:off x="1003819" y="2687183"/>
            <a:ext cx="6450904" cy="2829493"/>
          </a:xfrm>
          <a:prstGeom prst="rect">
            <a:avLst/>
          </a:prstGeom>
          <a:noFill/>
        </p:spPr>
        <p:txBody>
          <a:bodyPr wrap="square">
            <a:spAutoFit/>
          </a:bodyPr>
          <a:lstStyle/>
          <a:p>
            <a:pPr marL="152390">
              <a:lnSpc>
                <a:spcPct val="150000"/>
              </a:lnSpc>
              <a:spcAft>
                <a:spcPts val="600"/>
              </a:spcAft>
              <a:buClr>
                <a:srgbClr val="031A72"/>
              </a:buClr>
            </a:pPr>
            <a:r>
              <a:rPr lang="en-US" sz="2800" dirty="0">
                <a:solidFill>
                  <a:srgbClr val="031A72"/>
                </a:solidFill>
                <a:latin typeface="Aileron" pitchFamily="2" charset="77"/>
              </a:rPr>
              <a:t>Better Member Retention</a:t>
            </a:r>
          </a:p>
          <a:p>
            <a:pPr marL="152390">
              <a:lnSpc>
                <a:spcPct val="150000"/>
              </a:lnSpc>
              <a:spcAft>
                <a:spcPts val="600"/>
              </a:spcAft>
              <a:buClr>
                <a:srgbClr val="031A72"/>
              </a:buClr>
            </a:pPr>
            <a:r>
              <a:rPr lang="en-US" sz="2800" dirty="0">
                <a:solidFill>
                  <a:srgbClr val="031A72"/>
                </a:solidFill>
                <a:latin typeface="Aileron" pitchFamily="2" charset="77"/>
              </a:rPr>
              <a:t>Event Revenue</a:t>
            </a:r>
          </a:p>
          <a:p>
            <a:pPr marL="152390">
              <a:lnSpc>
                <a:spcPct val="150000"/>
              </a:lnSpc>
              <a:spcAft>
                <a:spcPts val="600"/>
              </a:spcAft>
              <a:buClr>
                <a:srgbClr val="031A72"/>
              </a:buClr>
            </a:pPr>
            <a:r>
              <a:rPr lang="en-US" sz="2800" dirty="0">
                <a:solidFill>
                  <a:srgbClr val="031A72"/>
                </a:solidFill>
                <a:latin typeface="Aileron" pitchFamily="2" charset="77"/>
              </a:rPr>
              <a:t>Advocacy Fund Sponsorship</a:t>
            </a:r>
          </a:p>
          <a:p>
            <a:pPr marL="152390">
              <a:lnSpc>
                <a:spcPct val="150000"/>
              </a:lnSpc>
              <a:spcAft>
                <a:spcPts val="600"/>
              </a:spcAft>
              <a:buClr>
                <a:srgbClr val="031A72"/>
              </a:buClr>
            </a:pPr>
            <a:r>
              <a:rPr lang="en-US" sz="2800" dirty="0">
                <a:solidFill>
                  <a:srgbClr val="031A72"/>
                </a:solidFill>
                <a:latin typeface="Aileron" pitchFamily="2" charset="77"/>
              </a:rPr>
              <a:t>Advertisement</a:t>
            </a:r>
          </a:p>
        </p:txBody>
      </p:sp>
    </p:spTree>
    <p:extLst>
      <p:ext uri="{BB962C8B-B14F-4D97-AF65-F5344CB8AC3E}">
        <p14:creationId xmlns:p14="http://schemas.microsoft.com/office/powerpoint/2010/main" val="2887799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9043</TotalTime>
  <Words>1357</Words>
  <Application>Microsoft Office PowerPoint</Application>
  <PresentationFormat>Widescreen</PresentationFormat>
  <Paragraphs>136</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Aileron</vt:lpstr>
      <vt:lpstr>Aileron Heavy</vt:lpstr>
      <vt:lpstr>Arial</vt:lpstr>
      <vt:lpstr>Calibri</vt:lpstr>
      <vt:lpstr>Calibri Light</vt:lpstr>
      <vt:lpstr>Calluna</vt:lpstr>
      <vt:lpstr>Fira Sans Extra Condensed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Brian Francis, President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Isabella Lozano</dc:creator>
  <cp:lastModifiedBy>Brian Francis</cp:lastModifiedBy>
  <cp:revision>24</cp:revision>
  <dcterms:created xsi:type="dcterms:W3CDTF">2022-06-10T17:27:12Z</dcterms:created>
  <dcterms:modified xsi:type="dcterms:W3CDTF">2024-01-11T14:41:30Z</dcterms:modified>
</cp:coreProperties>
</file>